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8" r:id="rId4"/>
    <p:sldId id="259" r:id="rId5"/>
    <p:sldId id="262" r:id="rId6"/>
    <p:sldId id="277" r:id="rId7"/>
    <p:sldId id="279" r:id="rId8"/>
    <p:sldId id="278" r:id="rId9"/>
    <p:sldId id="280" r:id="rId10"/>
    <p:sldId id="281" r:id="rId11"/>
    <p:sldId id="282" r:id="rId12"/>
    <p:sldId id="271" r:id="rId13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F20A63-2BB2-4ADD-BFFC-EC89BC4BD97A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11FE3DA2-01B5-47DF-907E-37B9B10B6015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400" dirty="0" smtClean="0"/>
            <a:t>A középtávú célok hasznosan szolgálják az átmenetet az új tervezési ciklusba, </a:t>
          </a:r>
          <a:endParaRPr lang="hu-HU" sz="1400" dirty="0">
            <a:solidFill>
              <a:srgbClr val="960000"/>
            </a:solidFill>
          </a:endParaRPr>
        </a:p>
      </dgm:t>
    </dgm:pt>
    <dgm:pt modelId="{CE6DEADB-B507-49C4-A5FE-08E37FF3FFA2}" type="parTrans" cxnId="{1D2DFBC5-6C27-4BFA-B960-564727A7A2BD}">
      <dgm:prSet/>
      <dgm:spPr/>
      <dgm:t>
        <a:bodyPr/>
        <a:lstStyle/>
        <a:p>
          <a:endParaRPr lang="hu-HU"/>
        </a:p>
      </dgm:t>
    </dgm:pt>
    <dgm:pt modelId="{BBF4086D-7622-47B9-B000-FE05A4A9E673}" type="sibTrans" cxnId="{1D2DFBC5-6C27-4BFA-B960-564727A7A2BD}">
      <dgm:prSet/>
      <dgm:spPr/>
      <dgm:t>
        <a:bodyPr/>
        <a:lstStyle/>
        <a:p>
          <a:endParaRPr lang="hu-HU"/>
        </a:p>
      </dgm:t>
    </dgm:pt>
    <dgm:pt modelId="{44CF1983-0C03-4246-B798-6CF5AD7B9544}">
      <dgm:prSet phldrT="[Szöveg]"/>
      <dgm:spPr>
        <a:solidFill>
          <a:srgbClr val="960000"/>
        </a:solidFill>
      </dgm:spPr>
      <dgm:t>
        <a:bodyPr/>
        <a:lstStyle/>
        <a:p>
          <a:r>
            <a:rPr lang="hu-HU" dirty="0" smtClean="0">
              <a:solidFill>
                <a:schemeClr val="bg1"/>
              </a:solidFill>
            </a:rPr>
            <a:t>VÁLTOZÁS</a:t>
          </a:r>
          <a:endParaRPr lang="hu-HU" dirty="0">
            <a:solidFill>
              <a:schemeClr val="bg1"/>
            </a:solidFill>
          </a:endParaRPr>
        </a:p>
      </dgm:t>
    </dgm:pt>
    <dgm:pt modelId="{6DA17690-76B7-4046-854E-8B525D720AC7}" type="parTrans" cxnId="{6C5854CB-EC80-43EA-A3AD-7519B6575B26}">
      <dgm:prSet/>
      <dgm:spPr/>
      <dgm:t>
        <a:bodyPr/>
        <a:lstStyle/>
        <a:p>
          <a:endParaRPr lang="hu-HU"/>
        </a:p>
      </dgm:t>
    </dgm:pt>
    <dgm:pt modelId="{504B5A67-FB55-4791-B141-46ADBBD07518}" type="sibTrans" cxnId="{6C5854CB-EC80-43EA-A3AD-7519B6575B26}">
      <dgm:prSet/>
      <dgm:spPr/>
      <dgm:t>
        <a:bodyPr/>
        <a:lstStyle/>
        <a:p>
          <a:endParaRPr lang="hu-HU"/>
        </a:p>
      </dgm:t>
    </dgm:pt>
    <dgm:pt modelId="{AE6C79FE-3C67-4976-8035-40A15D03B324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400" dirty="0" smtClean="0">
              <a:solidFill>
                <a:srgbClr val="960000"/>
              </a:solidFill>
            </a:rPr>
            <a:t>Elemző és tapasztalati tudás szükségessége</a:t>
          </a:r>
          <a:endParaRPr lang="hu-HU" sz="1400" dirty="0">
            <a:solidFill>
              <a:srgbClr val="960000"/>
            </a:solidFill>
          </a:endParaRPr>
        </a:p>
      </dgm:t>
    </dgm:pt>
    <dgm:pt modelId="{64161CBC-E5BA-4A54-BD01-F8F446FAA1B3}" type="parTrans" cxnId="{C9A8D34A-A72C-4618-AA82-3ADC2BB731E1}">
      <dgm:prSet/>
      <dgm:spPr/>
      <dgm:t>
        <a:bodyPr/>
        <a:lstStyle/>
        <a:p>
          <a:endParaRPr lang="hu-HU"/>
        </a:p>
      </dgm:t>
    </dgm:pt>
    <dgm:pt modelId="{B9B6BAE8-E5A2-4202-A623-83AF266DC9DA}" type="sibTrans" cxnId="{C9A8D34A-A72C-4618-AA82-3ADC2BB731E1}">
      <dgm:prSet/>
      <dgm:spPr/>
      <dgm:t>
        <a:bodyPr/>
        <a:lstStyle/>
        <a:p>
          <a:endParaRPr lang="hu-HU"/>
        </a:p>
      </dgm:t>
    </dgm:pt>
    <dgm:pt modelId="{3A1166D6-5137-4AC6-AC9C-C58D415A7868}">
      <dgm:prSet phldrT="[Szöveg]"/>
      <dgm:spPr>
        <a:solidFill>
          <a:srgbClr val="960000"/>
        </a:solidFill>
      </dgm:spPr>
      <dgm:t>
        <a:bodyPr/>
        <a:lstStyle/>
        <a:p>
          <a:r>
            <a:rPr lang="hu-HU" dirty="0" smtClean="0">
              <a:solidFill>
                <a:schemeClr val="bg1"/>
              </a:solidFill>
            </a:rPr>
            <a:t>SZAKPOLITIKAI JAVASLATOK</a:t>
          </a:r>
          <a:endParaRPr lang="hu-HU" dirty="0">
            <a:solidFill>
              <a:schemeClr val="bg1"/>
            </a:solidFill>
          </a:endParaRPr>
        </a:p>
      </dgm:t>
    </dgm:pt>
    <dgm:pt modelId="{8DE7FC1F-1DB4-4464-96DA-EB2537C2AEF1}" type="parTrans" cxnId="{2E8ED78E-B56A-4391-981D-11811D4F6938}">
      <dgm:prSet/>
      <dgm:spPr/>
      <dgm:t>
        <a:bodyPr/>
        <a:lstStyle/>
        <a:p>
          <a:endParaRPr lang="hu-HU"/>
        </a:p>
      </dgm:t>
    </dgm:pt>
    <dgm:pt modelId="{ADC2E8C6-34E1-4073-9959-173491255F07}" type="sibTrans" cxnId="{2E8ED78E-B56A-4391-981D-11811D4F6938}">
      <dgm:prSet/>
      <dgm:spPr/>
      <dgm:t>
        <a:bodyPr/>
        <a:lstStyle/>
        <a:p>
          <a:endParaRPr lang="hu-HU"/>
        </a:p>
      </dgm:t>
    </dgm:pt>
    <dgm:pt modelId="{3AB250A2-BFDE-4742-94F8-869764839EE7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200" dirty="0" smtClean="0">
              <a:solidFill>
                <a:srgbClr val="960000"/>
              </a:solidFill>
            </a:rPr>
            <a:t>  M</a:t>
          </a:r>
          <a:r>
            <a:rPr lang="hu-HU" sz="1200" dirty="0" smtClean="0"/>
            <a:t>egvalósításhoz szabott keretek és eljárások</a:t>
          </a:r>
          <a:endParaRPr lang="hu-HU" sz="1400" dirty="0">
            <a:solidFill>
              <a:srgbClr val="960000"/>
            </a:solidFill>
          </a:endParaRPr>
        </a:p>
      </dgm:t>
    </dgm:pt>
    <dgm:pt modelId="{AF416E76-4310-4107-AC89-1FEBE7C4929C}" type="parTrans" cxnId="{D302BDE7-5CCD-497B-8053-396A02181AE6}">
      <dgm:prSet/>
      <dgm:spPr/>
      <dgm:t>
        <a:bodyPr/>
        <a:lstStyle/>
        <a:p>
          <a:endParaRPr lang="hu-HU"/>
        </a:p>
      </dgm:t>
    </dgm:pt>
    <dgm:pt modelId="{880D730D-F3FC-457F-B72D-9ED36F2F78CC}" type="sibTrans" cxnId="{D302BDE7-5CCD-497B-8053-396A02181AE6}">
      <dgm:prSet/>
      <dgm:spPr/>
      <dgm:t>
        <a:bodyPr/>
        <a:lstStyle/>
        <a:p>
          <a:endParaRPr lang="hu-HU"/>
        </a:p>
      </dgm:t>
    </dgm:pt>
    <dgm:pt modelId="{54B7441E-4B7C-4EDA-8459-33E5BBCD6EBA}">
      <dgm:prSet phldrT="[Szöveg]"/>
      <dgm:spPr>
        <a:solidFill>
          <a:srgbClr val="960000"/>
        </a:solidFill>
      </dgm:spPr>
      <dgm:t>
        <a:bodyPr/>
        <a:lstStyle/>
        <a:p>
          <a:r>
            <a:rPr lang="hu-HU" dirty="0" smtClean="0">
              <a:solidFill>
                <a:schemeClr val="bg1"/>
              </a:solidFill>
            </a:rPr>
            <a:t>PROJEKT-ELŐKÉSZÍTÉS</a:t>
          </a:r>
          <a:endParaRPr lang="hu-HU" dirty="0">
            <a:solidFill>
              <a:schemeClr val="bg1"/>
            </a:solidFill>
          </a:endParaRPr>
        </a:p>
      </dgm:t>
    </dgm:pt>
    <dgm:pt modelId="{65FD4D4A-F990-41EF-8D06-1DB00933D11E}" type="parTrans" cxnId="{46A9E2BE-A072-4034-BFF0-16A7E78662F9}">
      <dgm:prSet/>
      <dgm:spPr/>
      <dgm:t>
        <a:bodyPr/>
        <a:lstStyle/>
        <a:p>
          <a:endParaRPr lang="hu-HU"/>
        </a:p>
      </dgm:t>
    </dgm:pt>
    <dgm:pt modelId="{8F82EC66-5193-4F31-B910-EFCE962E5B67}" type="sibTrans" cxnId="{46A9E2BE-A072-4034-BFF0-16A7E78662F9}">
      <dgm:prSet/>
      <dgm:spPr/>
      <dgm:t>
        <a:bodyPr/>
        <a:lstStyle/>
        <a:p>
          <a:endParaRPr lang="hu-HU"/>
        </a:p>
      </dgm:t>
    </dgm:pt>
    <dgm:pt modelId="{F56E1DF2-2454-4342-BBF7-880DA7550B5D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400" dirty="0" smtClean="0">
              <a:solidFill>
                <a:srgbClr val="960000"/>
              </a:solidFill>
            </a:rPr>
            <a:t>Maradvány-forrásokra benyújtható igények feltérképezése</a:t>
          </a:r>
          <a:endParaRPr lang="hu-HU" sz="1400" dirty="0">
            <a:solidFill>
              <a:srgbClr val="960000"/>
            </a:solidFill>
          </a:endParaRPr>
        </a:p>
      </dgm:t>
    </dgm:pt>
    <dgm:pt modelId="{00A8CDD7-1D15-4894-9C6C-34D15D39E254}" type="parTrans" cxnId="{F96EC224-8392-4714-9208-D62E32719698}">
      <dgm:prSet/>
      <dgm:spPr/>
      <dgm:t>
        <a:bodyPr/>
        <a:lstStyle/>
        <a:p>
          <a:endParaRPr lang="hu-HU"/>
        </a:p>
      </dgm:t>
    </dgm:pt>
    <dgm:pt modelId="{EAF8C643-60ED-4D9F-AD36-F4CD1D448852}" type="sibTrans" cxnId="{F96EC224-8392-4714-9208-D62E32719698}">
      <dgm:prSet/>
      <dgm:spPr/>
      <dgm:t>
        <a:bodyPr/>
        <a:lstStyle/>
        <a:p>
          <a:endParaRPr lang="hu-HU"/>
        </a:p>
      </dgm:t>
    </dgm:pt>
    <dgm:pt modelId="{8A0A1054-D644-4DF2-8338-2AEB016908EC}">
      <dgm:prSet phldrT="[Szöveg]" custT="1"/>
      <dgm:spPr>
        <a:solidFill>
          <a:srgbClr val="960000"/>
        </a:solidFill>
      </dgm:spPr>
      <dgm:t>
        <a:bodyPr/>
        <a:lstStyle/>
        <a:p>
          <a:r>
            <a:rPr lang="hu-HU" sz="1350" dirty="0" smtClean="0">
              <a:solidFill>
                <a:schemeClr val="bg1"/>
              </a:solidFill>
            </a:rPr>
            <a:t>CÉLOK</a:t>
          </a:r>
          <a:endParaRPr lang="hu-HU" sz="1350" dirty="0">
            <a:solidFill>
              <a:schemeClr val="bg1"/>
            </a:solidFill>
          </a:endParaRPr>
        </a:p>
      </dgm:t>
    </dgm:pt>
    <dgm:pt modelId="{4C699A43-EE33-4F96-ADFE-6893B5397305}" type="sibTrans" cxnId="{C9772C72-28C3-4193-8C13-4107B2A2BA7F}">
      <dgm:prSet/>
      <dgm:spPr/>
      <dgm:t>
        <a:bodyPr/>
        <a:lstStyle/>
        <a:p>
          <a:endParaRPr lang="hu-HU"/>
        </a:p>
      </dgm:t>
    </dgm:pt>
    <dgm:pt modelId="{19056B67-59D4-49A5-A829-BBB7001C5DD5}" type="parTrans" cxnId="{C9772C72-28C3-4193-8C13-4107B2A2BA7F}">
      <dgm:prSet/>
      <dgm:spPr/>
      <dgm:t>
        <a:bodyPr/>
        <a:lstStyle/>
        <a:p>
          <a:endParaRPr lang="hu-HU"/>
        </a:p>
      </dgm:t>
    </dgm:pt>
    <dgm:pt modelId="{9F5DE061-19E1-4C61-AA36-3E040FA35466}">
      <dgm:prSet phldrT="[Szöveg]" custT="1"/>
      <dgm:spPr>
        <a:solidFill>
          <a:schemeClr val="accent1">
            <a:lumMod val="50000"/>
            <a:alpha val="16000"/>
          </a:schemeClr>
        </a:solidFill>
      </dgm:spPr>
      <dgm:t>
        <a:bodyPr/>
        <a:lstStyle/>
        <a:p>
          <a:r>
            <a:rPr lang="hu-HU" sz="1200" dirty="0" smtClean="0">
              <a:solidFill>
                <a:srgbClr val="960000"/>
              </a:solidFill>
            </a:rPr>
            <a:t>Új környezeti feltételekhez való alkalmazkodás tapasztalatainak összegzése</a:t>
          </a:r>
          <a:endParaRPr lang="hu-HU" sz="1200" dirty="0">
            <a:solidFill>
              <a:srgbClr val="960000"/>
            </a:solidFill>
          </a:endParaRPr>
        </a:p>
      </dgm:t>
    </dgm:pt>
    <dgm:pt modelId="{50AA8F31-6D48-4EAE-8247-D0F0C65D3FFF}" type="parTrans" cxnId="{59394145-57AC-48C8-8671-C33672A16E51}">
      <dgm:prSet/>
      <dgm:spPr/>
      <dgm:t>
        <a:bodyPr/>
        <a:lstStyle/>
        <a:p>
          <a:endParaRPr lang="hu-HU"/>
        </a:p>
      </dgm:t>
    </dgm:pt>
    <dgm:pt modelId="{C7D2FC67-552B-4BCC-A918-C91AF70383B4}" type="sibTrans" cxnId="{59394145-57AC-48C8-8671-C33672A16E51}">
      <dgm:prSet/>
      <dgm:spPr/>
      <dgm:t>
        <a:bodyPr/>
        <a:lstStyle/>
        <a:p>
          <a:endParaRPr lang="hu-HU"/>
        </a:p>
      </dgm:t>
    </dgm:pt>
    <dgm:pt modelId="{6254F360-DF44-4229-BEF7-CA7E7DF7E98C}" type="pres">
      <dgm:prSet presAssocID="{83F20A63-2BB2-4ADD-BFFC-EC89BC4BD97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85A24C90-B3A3-4A73-89F2-98883F118F71}" type="pres">
      <dgm:prSet presAssocID="{83F20A63-2BB2-4ADD-BFFC-EC89BC4BD97A}" presName="children" presStyleCnt="0"/>
      <dgm:spPr/>
    </dgm:pt>
    <dgm:pt modelId="{B2AE61FC-AFCE-4AFD-884D-DE07B3698053}" type="pres">
      <dgm:prSet presAssocID="{83F20A63-2BB2-4ADD-BFFC-EC89BC4BD97A}" presName="child1group" presStyleCnt="0"/>
      <dgm:spPr/>
    </dgm:pt>
    <dgm:pt modelId="{7AC3E997-FC8A-472D-A9BD-205F263AF41F}" type="pres">
      <dgm:prSet presAssocID="{83F20A63-2BB2-4ADD-BFFC-EC89BC4BD97A}" presName="child1" presStyleLbl="bgAcc1" presStyleIdx="0" presStyleCnt="4" custLinFactNeighborX="-774"/>
      <dgm:spPr/>
      <dgm:t>
        <a:bodyPr/>
        <a:lstStyle/>
        <a:p>
          <a:endParaRPr lang="hu-HU"/>
        </a:p>
      </dgm:t>
    </dgm:pt>
    <dgm:pt modelId="{ABCDD397-8FE4-4E23-9FBD-037675E99E57}" type="pres">
      <dgm:prSet presAssocID="{83F20A63-2BB2-4ADD-BFFC-EC89BC4BD97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7504FD7-460D-4481-9628-E6E03CCE65AF}" type="pres">
      <dgm:prSet presAssocID="{83F20A63-2BB2-4ADD-BFFC-EC89BC4BD97A}" presName="child2group" presStyleCnt="0"/>
      <dgm:spPr/>
    </dgm:pt>
    <dgm:pt modelId="{864A485C-2BC7-48E0-B921-66448892C27A}" type="pres">
      <dgm:prSet presAssocID="{83F20A63-2BB2-4ADD-BFFC-EC89BC4BD97A}" presName="child2" presStyleLbl="bgAcc1" presStyleIdx="1" presStyleCnt="4"/>
      <dgm:spPr/>
      <dgm:t>
        <a:bodyPr/>
        <a:lstStyle/>
        <a:p>
          <a:endParaRPr lang="hu-HU"/>
        </a:p>
      </dgm:t>
    </dgm:pt>
    <dgm:pt modelId="{0F6101D6-2764-479A-B887-64D288542F8B}" type="pres">
      <dgm:prSet presAssocID="{83F20A63-2BB2-4ADD-BFFC-EC89BC4BD97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0574A5E-FC5E-4BA6-94EE-95C60B4AC8F1}" type="pres">
      <dgm:prSet presAssocID="{83F20A63-2BB2-4ADD-BFFC-EC89BC4BD97A}" presName="child3group" presStyleCnt="0"/>
      <dgm:spPr/>
    </dgm:pt>
    <dgm:pt modelId="{8848DEB3-ACB0-4B34-81DE-D08F20AD336F}" type="pres">
      <dgm:prSet presAssocID="{83F20A63-2BB2-4ADD-BFFC-EC89BC4BD97A}" presName="child3" presStyleLbl="bgAcc1" presStyleIdx="2" presStyleCnt="4" custLinFactNeighborX="-293" custLinFactNeighborY="-1220"/>
      <dgm:spPr/>
      <dgm:t>
        <a:bodyPr/>
        <a:lstStyle/>
        <a:p>
          <a:endParaRPr lang="hu-HU"/>
        </a:p>
      </dgm:t>
    </dgm:pt>
    <dgm:pt modelId="{378EEF41-EC1F-4003-8B32-3D0A14F7C92E}" type="pres">
      <dgm:prSet presAssocID="{83F20A63-2BB2-4ADD-BFFC-EC89BC4BD97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36080C8-4039-49F3-A482-A6EC8546C03E}" type="pres">
      <dgm:prSet presAssocID="{83F20A63-2BB2-4ADD-BFFC-EC89BC4BD97A}" presName="child4group" presStyleCnt="0"/>
      <dgm:spPr/>
    </dgm:pt>
    <dgm:pt modelId="{22008AAB-C32A-41B1-B7E4-F69562F56394}" type="pres">
      <dgm:prSet presAssocID="{83F20A63-2BB2-4ADD-BFFC-EC89BC4BD97A}" presName="child4" presStyleLbl="bgAcc1" presStyleIdx="3" presStyleCnt="4"/>
      <dgm:spPr/>
      <dgm:t>
        <a:bodyPr/>
        <a:lstStyle/>
        <a:p>
          <a:endParaRPr lang="hu-HU"/>
        </a:p>
      </dgm:t>
    </dgm:pt>
    <dgm:pt modelId="{6E58C733-50A9-4F35-A04A-DB840769953A}" type="pres">
      <dgm:prSet presAssocID="{83F20A63-2BB2-4ADD-BFFC-EC89BC4BD97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7FDEFE0-698A-45B2-94FD-ADAE95271653}" type="pres">
      <dgm:prSet presAssocID="{83F20A63-2BB2-4ADD-BFFC-EC89BC4BD97A}" presName="childPlaceholder" presStyleCnt="0"/>
      <dgm:spPr/>
    </dgm:pt>
    <dgm:pt modelId="{3961BB50-52D2-4D06-9C38-DFFF12E95DDF}" type="pres">
      <dgm:prSet presAssocID="{83F20A63-2BB2-4ADD-BFFC-EC89BC4BD97A}" presName="circle" presStyleCnt="0"/>
      <dgm:spPr/>
    </dgm:pt>
    <dgm:pt modelId="{ABFE8BD6-8978-40C8-A7A8-D99AAD75AA9A}" type="pres">
      <dgm:prSet presAssocID="{83F20A63-2BB2-4ADD-BFFC-EC89BC4BD97A}" presName="quadrant1" presStyleLbl="node1" presStyleIdx="0" presStyleCnt="4" custLinFactNeighborX="1272" custLinFactNeighborY="-611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9C04845-840D-4593-8682-B3C1294F84A9}" type="pres">
      <dgm:prSet presAssocID="{83F20A63-2BB2-4ADD-BFFC-EC89BC4BD97A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E48324F-FF29-4DB7-81D8-05D04A0A8C4A}" type="pres">
      <dgm:prSet presAssocID="{83F20A63-2BB2-4ADD-BFFC-EC89BC4BD97A}" presName="quadrant3" presStyleLbl="node1" presStyleIdx="2" presStyleCnt="4" custLinFactNeighborX="-560" custLinFactNeighborY="1021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531A7F5-00C3-4EFB-B2A3-085F51FE1241}" type="pres">
      <dgm:prSet presAssocID="{83F20A63-2BB2-4ADD-BFFC-EC89BC4BD97A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645AEBE-1B6C-4C2F-897A-294278DD1A8A}" type="pres">
      <dgm:prSet presAssocID="{83F20A63-2BB2-4ADD-BFFC-EC89BC4BD97A}" presName="quadrantPlaceholder" presStyleCnt="0"/>
      <dgm:spPr/>
    </dgm:pt>
    <dgm:pt modelId="{7A88CF15-F167-4548-A433-F3992C475076}" type="pres">
      <dgm:prSet presAssocID="{83F20A63-2BB2-4ADD-BFFC-EC89BC4BD97A}" presName="center1" presStyleLbl="fgShp" presStyleIdx="0" presStyleCnt="2"/>
      <dgm:spPr>
        <a:solidFill>
          <a:schemeClr val="accent1">
            <a:lumMod val="50000"/>
          </a:schemeClr>
        </a:solidFill>
      </dgm:spPr>
    </dgm:pt>
    <dgm:pt modelId="{A19DF43C-79C0-4CED-B3D2-5ABCC06D1365}" type="pres">
      <dgm:prSet presAssocID="{83F20A63-2BB2-4ADD-BFFC-EC89BC4BD97A}" presName="center2" presStyleLbl="fgShp" presStyleIdx="1" presStyleCnt="2"/>
      <dgm:spPr>
        <a:solidFill>
          <a:schemeClr val="accent1">
            <a:lumMod val="50000"/>
          </a:schemeClr>
        </a:solidFill>
      </dgm:spPr>
    </dgm:pt>
  </dgm:ptLst>
  <dgm:cxnLst>
    <dgm:cxn modelId="{F96EC224-8392-4714-9208-D62E32719698}" srcId="{54B7441E-4B7C-4EDA-8459-33E5BBCD6EBA}" destId="{F56E1DF2-2454-4342-BBF7-880DA7550B5D}" srcOrd="0" destOrd="0" parTransId="{00A8CDD7-1D15-4894-9C6C-34D15D39E254}" sibTransId="{EAF8C643-60ED-4D9F-AD36-F4CD1D448852}"/>
    <dgm:cxn modelId="{6AC78CEA-5EF3-4E54-B3DE-316EE83EEB55}" type="presOf" srcId="{9F5DE061-19E1-4C61-AA36-3E040FA35466}" destId="{8848DEB3-ACB0-4B34-81DE-D08F20AD336F}" srcOrd="0" destOrd="1" presId="urn:microsoft.com/office/officeart/2005/8/layout/cycle4"/>
    <dgm:cxn modelId="{C9A8D34A-A72C-4618-AA82-3ADC2BB731E1}" srcId="{44CF1983-0C03-4246-B798-6CF5AD7B9544}" destId="{AE6C79FE-3C67-4976-8035-40A15D03B324}" srcOrd="0" destOrd="0" parTransId="{64161CBC-E5BA-4A54-BD01-F8F446FAA1B3}" sibTransId="{B9B6BAE8-E5A2-4202-A623-83AF266DC9DA}"/>
    <dgm:cxn modelId="{D302BDE7-5CCD-497B-8053-396A02181AE6}" srcId="{3A1166D6-5137-4AC6-AC9C-C58D415A7868}" destId="{3AB250A2-BFDE-4742-94F8-869764839EE7}" srcOrd="0" destOrd="0" parTransId="{AF416E76-4310-4107-AC89-1FEBE7C4929C}" sibTransId="{880D730D-F3FC-457F-B72D-9ED36F2F78CC}"/>
    <dgm:cxn modelId="{05F2D96F-C882-44BB-839A-05E02D70C8A3}" type="presOf" srcId="{AE6C79FE-3C67-4976-8035-40A15D03B324}" destId="{0F6101D6-2764-479A-B887-64D288542F8B}" srcOrd="1" destOrd="0" presId="urn:microsoft.com/office/officeart/2005/8/layout/cycle4"/>
    <dgm:cxn modelId="{D1B2E86E-D13F-499A-8460-21E2E89165FC}" type="presOf" srcId="{3A1166D6-5137-4AC6-AC9C-C58D415A7868}" destId="{EE48324F-FF29-4DB7-81D8-05D04A0A8C4A}" srcOrd="0" destOrd="0" presId="urn:microsoft.com/office/officeart/2005/8/layout/cycle4"/>
    <dgm:cxn modelId="{0D57D314-7963-4FC0-9D8A-C9F09DE61445}" type="presOf" srcId="{3AB250A2-BFDE-4742-94F8-869764839EE7}" destId="{378EEF41-EC1F-4003-8B32-3D0A14F7C92E}" srcOrd="1" destOrd="0" presId="urn:microsoft.com/office/officeart/2005/8/layout/cycle4"/>
    <dgm:cxn modelId="{1D2DFBC5-6C27-4BFA-B960-564727A7A2BD}" srcId="{8A0A1054-D644-4DF2-8338-2AEB016908EC}" destId="{11FE3DA2-01B5-47DF-907E-37B9B10B6015}" srcOrd="0" destOrd="0" parTransId="{CE6DEADB-B507-49C4-A5FE-08E37FF3FFA2}" sibTransId="{BBF4086D-7622-47B9-B000-FE05A4A9E673}"/>
    <dgm:cxn modelId="{A556C45D-EAF3-4DDD-BBC4-5094E09FB174}" type="presOf" srcId="{11FE3DA2-01B5-47DF-907E-37B9B10B6015}" destId="{ABCDD397-8FE4-4E23-9FBD-037675E99E57}" srcOrd="1" destOrd="0" presId="urn:microsoft.com/office/officeart/2005/8/layout/cycle4"/>
    <dgm:cxn modelId="{59394145-57AC-48C8-8671-C33672A16E51}" srcId="{3A1166D6-5137-4AC6-AC9C-C58D415A7868}" destId="{9F5DE061-19E1-4C61-AA36-3E040FA35466}" srcOrd="1" destOrd="0" parTransId="{50AA8F31-6D48-4EAE-8247-D0F0C65D3FFF}" sibTransId="{C7D2FC67-552B-4BCC-A918-C91AF70383B4}"/>
    <dgm:cxn modelId="{C9772C72-28C3-4193-8C13-4107B2A2BA7F}" srcId="{83F20A63-2BB2-4ADD-BFFC-EC89BC4BD97A}" destId="{8A0A1054-D644-4DF2-8338-2AEB016908EC}" srcOrd="0" destOrd="0" parTransId="{19056B67-59D4-49A5-A829-BBB7001C5DD5}" sibTransId="{4C699A43-EE33-4F96-ADFE-6893B5397305}"/>
    <dgm:cxn modelId="{4090389D-154C-47C1-97C4-DA7FDA5F3D5C}" type="presOf" srcId="{11FE3DA2-01B5-47DF-907E-37B9B10B6015}" destId="{7AC3E997-FC8A-472D-A9BD-205F263AF41F}" srcOrd="0" destOrd="0" presId="urn:microsoft.com/office/officeart/2005/8/layout/cycle4"/>
    <dgm:cxn modelId="{63387D6E-E6D8-4724-90B1-4A288E9CC09D}" type="presOf" srcId="{44CF1983-0C03-4246-B798-6CF5AD7B9544}" destId="{D9C04845-840D-4593-8682-B3C1294F84A9}" srcOrd="0" destOrd="0" presId="urn:microsoft.com/office/officeart/2005/8/layout/cycle4"/>
    <dgm:cxn modelId="{646493B7-8DC5-4F6D-8E69-8FB7B2A6BAF8}" type="presOf" srcId="{AE6C79FE-3C67-4976-8035-40A15D03B324}" destId="{864A485C-2BC7-48E0-B921-66448892C27A}" srcOrd="0" destOrd="0" presId="urn:microsoft.com/office/officeart/2005/8/layout/cycle4"/>
    <dgm:cxn modelId="{0F78B952-BD5B-4DB5-B18B-D024D95F3C65}" type="presOf" srcId="{F56E1DF2-2454-4342-BBF7-880DA7550B5D}" destId="{22008AAB-C32A-41B1-B7E4-F69562F56394}" srcOrd="0" destOrd="0" presId="urn:microsoft.com/office/officeart/2005/8/layout/cycle4"/>
    <dgm:cxn modelId="{F545E111-D514-490A-882D-CE5D68B7BDC1}" type="presOf" srcId="{3AB250A2-BFDE-4742-94F8-869764839EE7}" destId="{8848DEB3-ACB0-4B34-81DE-D08F20AD336F}" srcOrd="0" destOrd="0" presId="urn:microsoft.com/office/officeart/2005/8/layout/cycle4"/>
    <dgm:cxn modelId="{3CC3947A-7A99-4F37-A758-FD968CE35831}" type="presOf" srcId="{54B7441E-4B7C-4EDA-8459-33E5BBCD6EBA}" destId="{A531A7F5-00C3-4EFB-B2A3-085F51FE1241}" srcOrd="0" destOrd="0" presId="urn:microsoft.com/office/officeart/2005/8/layout/cycle4"/>
    <dgm:cxn modelId="{6C5854CB-EC80-43EA-A3AD-7519B6575B26}" srcId="{83F20A63-2BB2-4ADD-BFFC-EC89BC4BD97A}" destId="{44CF1983-0C03-4246-B798-6CF5AD7B9544}" srcOrd="1" destOrd="0" parTransId="{6DA17690-76B7-4046-854E-8B525D720AC7}" sibTransId="{504B5A67-FB55-4791-B141-46ADBBD07518}"/>
    <dgm:cxn modelId="{6AD0C973-9C16-41AC-B075-8FE44D0ACBD7}" type="presOf" srcId="{8A0A1054-D644-4DF2-8338-2AEB016908EC}" destId="{ABFE8BD6-8978-40C8-A7A8-D99AAD75AA9A}" srcOrd="0" destOrd="0" presId="urn:microsoft.com/office/officeart/2005/8/layout/cycle4"/>
    <dgm:cxn modelId="{2E8ED78E-B56A-4391-981D-11811D4F6938}" srcId="{83F20A63-2BB2-4ADD-BFFC-EC89BC4BD97A}" destId="{3A1166D6-5137-4AC6-AC9C-C58D415A7868}" srcOrd="2" destOrd="0" parTransId="{8DE7FC1F-1DB4-4464-96DA-EB2537C2AEF1}" sibTransId="{ADC2E8C6-34E1-4073-9959-173491255F07}"/>
    <dgm:cxn modelId="{119912B8-88D1-4179-A490-DBA2CC13E9EB}" type="presOf" srcId="{F56E1DF2-2454-4342-BBF7-880DA7550B5D}" destId="{6E58C733-50A9-4F35-A04A-DB840769953A}" srcOrd="1" destOrd="0" presId="urn:microsoft.com/office/officeart/2005/8/layout/cycle4"/>
    <dgm:cxn modelId="{46A9E2BE-A072-4034-BFF0-16A7E78662F9}" srcId="{83F20A63-2BB2-4ADD-BFFC-EC89BC4BD97A}" destId="{54B7441E-4B7C-4EDA-8459-33E5BBCD6EBA}" srcOrd="3" destOrd="0" parTransId="{65FD4D4A-F990-41EF-8D06-1DB00933D11E}" sibTransId="{8F82EC66-5193-4F31-B910-EFCE962E5B67}"/>
    <dgm:cxn modelId="{C57606F0-C36C-44D8-8A4A-3C4C8EB3AD8D}" type="presOf" srcId="{83F20A63-2BB2-4ADD-BFFC-EC89BC4BD97A}" destId="{6254F360-DF44-4229-BEF7-CA7E7DF7E98C}" srcOrd="0" destOrd="0" presId="urn:microsoft.com/office/officeart/2005/8/layout/cycle4"/>
    <dgm:cxn modelId="{83867A64-D036-45C0-B78F-636BD9DA69AA}" type="presOf" srcId="{9F5DE061-19E1-4C61-AA36-3E040FA35466}" destId="{378EEF41-EC1F-4003-8B32-3D0A14F7C92E}" srcOrd="1" destOrd="1" presId="urn:microsoft.com/office/officeart/2005/8/layout/cycle4"/>
    <dgm:cxn modelId="{0A63F132-504C-4FCC-9258-D7F19BF27C3D}" type="presParOf" srcId="{6254F360-DF44-4229-BEF7-CA7E7DF7E98C}" destId="{85A24C90-B3A3-4A73-89F2-98883F118F71}" srcOrd="0" destOrd="0" presId="urn:microsoft.com/office/officeart/2005/8/layout/cycle4"/>
    <dgm:cxn modelId="{4B847A2B-7564-465D-BFBA-6D02BADEFBA1}" type="presParOf" srcId="{85A24C90-B3A3-4A73-89F2-98883F118F71}" destId="{B2AE61FC-AFCE-4AFD-884D-DE07B3698053}" srcOrd="0" destOrd="0" presId="urn:microsoft.com/office/officeart/2005/8/layout/cycle4"/>
    <dgm:cxn modelId="{E675280A-CBAE-4AAC-AF95-897417B2B3EE}" type="presParOf" srcId="{B2AE61FC-AFCE-4AFD-884D-DE07B3698053}" destId="{7AC3E997-FC8A-472D-A9BD-205F263AF41F}" srcOrd="0" destOrd="0" presId="urn:microsoft.com/office/officeart/2005/8/layout/cycle4"/>
    <dgm:cxn modelId="{EF986805-97F2-4628-AC78-BC1616A35277}" type="presParOf" srcId="{B2AE61FC-AFCE-4AFD-884D-DE07B3698053}" destId="{ABCDD397-8FE4-4E23-9FBD-037675E99E57}" srcOrd="1" destOrd="0" presId="urn:microsoft.com/office/officeart/2005/8/layout/cycle4"/>
    <dgm:cxn modelId="{974D32DD-B03B-423A-A6E6-A96850244286}" type="presParOf" srcId="{85A24C90-B3A3-4A73-89F2-98883F118F71}" destId="{27504FD7-460D-4481-9628-E6E03CCE65AF}" srcOrd="1" destOrd="0" presId="urn:microsoft.com/office/officeart/2005/8/layout/cycle4"/>
    <dgm:cxn modelId="{13D9CC23-57C6-48CF-9F01-8E8929A50D96}" type="presParOf" srcId="{27504FD7-460D-4481-9628-E6E03CCE65AF}" destId="{864A485C-2BC7-48E0-B921-66448892C27A}" srcOrd="0" destOrd="0" presId="urn:microsoft.com/office/officeart/2005/8/layout/cycle4"/>
    <dgm:cxn modelId="{2CA94625-E319-4B03-B1EB-C1EDA2DE7E2A}" type="presParOf" srcId="{27504FD7-460D-4481-9628-E6E03CCE65AF}" destId="{0F6101D6-2764-479A-B887-64D288542F8B}" srcOrd="1" destOrd="0" presId="urn:microsoft.com/office/officeart/2005/8/layout/cycle4"/>
    <dgm:cxn modelId="{730972FE-5CF4-4ECC-87A6-447D30348B4B}" type="presParOf" srcId="{85A24C90-B3A3-4A73-89F2-98883F118F71}" destId="{E0574A5E-FC5E-4BA6-94EE-95C60B4AC8F1}" srcOrd="2" destOrd="0" presId="urn:microsoft.com/office/officeart/2005/8/layout/cycle4"/>
    <dgm:cxn modelId="{8D8B8D29-9872-4737-9F94-B30BBB9717F5}" type="presParOf" srcId="{E0574A5E-FC5E-4BA6-94EE-95C60B4AC8F1}" destId="{8848DEB3-ACB0-4B34-81DE-D08F20AD336F}" srcOrd="0" destOrd="0" presId="urn:microsoft.com/office/officeart/2005/8/layout/cycle4"/>
    <dgm:cxn modelId="{57A4AEE8-C92A-44A4-9EBD-5DAC9B33B263}" type="presParOf" srcId="{E0574A5E-FC5E-4BA6-94EE-95C60B4AC8F1}" destId="{378EEF41-EC1F-4003-8B32-3D0A14F7C92E}" srcOrd="1" destOrd="0" presId="urn:microsoft.com/office/officeart/2005/8/layout/cycle4"/>
    <dgm:cxn modelId="{1BFEE10D-FDF1-4645-B25C-02F43A7BC7FB}" type="presParOf" srcId="{85A24C90-B3A3-4A73-89F2-98883F118F71}" destId="{536080C8-4039-49F3-A482-A6EC8546C03E}" srcOrd="3" destOrd="0" presId="urn:microsoft.com/office/officeart/2005/8/layout/cycle4"/>
    <dgm:cxn modelId="{24509800-CB60-4910-996B-28BDA3A49E8B}" type="presParOf" srcId="{536080C8-4039-49F3-A482-A6EC8546C03E}" destId="{22008AAB-C32A-41B1-B7E4-F69562F56394}" srcOrd="0" destOrd="0" presId="urn:microsoft.com/office/officeart/2005/8/layout/cycle4"/>
    <dgm:cxn modelId="{E0A56223-F9CF-46A0-9796-B4E515D11D9F}" type="presParOf" srcId="{536080C8-4039-49F3-A482-A6EC8546C03E}" destId="{6E58C733-50A9-4F35-A04A-DB840769953A}" srcOrd="1" destOrd="0" presId="urn:microsoft.com/office/officeart/2005/8/layout/cycle4"/>
    <dgm:cxn modelId="{9E74F4C2-9917-419C-AF70-671107D52645}" type="presParOf" srcId="{85A24C90-B3A3-4A73-89F2-98883F118F71}" destId="{27FDEFE0-698A-45B2-94FD-ADAE95271653}" srcOrd="4" destOrd="0" presId="urn:microsoft.com/office/officeart/2005/8/layout/cycle4"/>
    <dgm:cxn modelId="{A2CCFE75-682D-4D5C-9337-E2E7E80CA71E}" type="presParOf" srcId="{6254F360-DF44-4229-BEF7-CA7E7DF7E98C}" destId="{3961BB50-52D2-4D06-9C38-DFFF12E95DDF}" srcOrd="1" destOrd="0" presId="urn:microsoft.com/office/officeart/2005/8/layout/cycle4"/>
    <dgm:cxn modelId="{8B2BA785-84ED-4EDC-AB78-05C207EE0CF3}" type="presParOf" srcId="{3961BB50-52D2-4D06-9C38-DFFF12E95DDF}" destId="{ABFE8BD6-8978-40C8-A7A8-D99AAD75AA9A}" srcOrd="0" destOrd="0" presId="urn:microsoft.com/office/officeart/2005/8/layout/cycle4"/>
    <dgm:cxn modelId="{EF89EC1A-2F35-4B27-AB50-7317561292AD}" type="presParOf" srcId="{3961BB50-52D2-4D06-9C38-DFFF12E95DDF}" destId="{D9C04845-840D-4593-8682-B3C1294F84A9}" srcOrd="1" destOrd="0" presId="urn:microsoft.com/office/officeart/2005/8/layout/cycle4"/>
    <dgm:cxn modelId="{6418FC25-F3D2-41A8-8E23-05210BA3E4C7}" type="presParOf" srcId="{3961BB50-52D2-4D06-9C38-DFFF12E95DDF}" destId="{EE48324F-FF29-4DB7-81D8-05D04A0A8C4A}" srcOrd="2" destOrd="0" presId="urn:microsoft.com/office/officeart/2005/8/layout/cycle4"/>
    <dgm:cxn modelId="{B48F49D8-A480-442B-A6EE-F8463B55DFD7}" type="presParOf" srcId="{3961BB50-52D2-4D06-9C38-DFFF12E95DDF}" destId="{A531A7F5-00C3-4EFB-B2A3-085F51FE1241}" srcOrd="3" destOrd="0" presId="urn:microsoft.com/office/officeart/2005/8/layout/cycle4"/>
    <dgm:cxn modelId="{5169C172-89D8-4E9B-9AAB-422BAECE634B}" type="presParOf" srcId="{3961BB50-52D2-4D06-9C38-DFFF12E95DDF}" destId="{D645AEBE-1B6C-4C2F-897A-294278DD1A8A}" srcOrd="4" destOrd="0" presId="urn:microsoft.com/office/officeart/2005/8/layout/cycle4"/>
    <dgm:cxn modelId="{7FD73C56-E63C-40CC-95F0-FBD2DCD97AC8}" type="presParOf" srcId="{6254F360-DF44-4229-BEF7-CA7E7DF7E98C}" destId="{7A88CF15-F167-4548-A433-F3992C475076}" srcOrd="2" destOrd="0" presId="urn:microsoft.com/office/officeart/2005/8/layout/cycle4"/>
    <dgm:cxn modelId="{92CD43A1-6256-4C11-BBFB-B874F98CC718}" type="presParOf" srcId="{6254F360-DF44-4229-BEF7-CA7E7DF7E98C}" destId="{A19DF43C-79C0-4CED-B3D2-5ABCC06D136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8DEB3-ACB0-4B34-81DE-D08F20AD336F}">
      <dsp:nvSpPr>
        <dsp:cNvPr id="0" name=""/>
        <dsp:cNvSpPr/>
      </dsp:nvSpPr>
      <dsp:spPr>
        <a:xfrm>
          <a:off x="4814299" y="3059985"/>
          <a:ext cx="2235825" cy="1448308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16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200" kern="1200" dirty="0" smtClean="0">
              <a:solidFill>
                <a:srgbClr val="960000"/>
              </a:solidFill>
            </a:rPr>
            <a:t>  M</a:t>
          </a:r>
          <a:r>
            <a:rPr lang="hu-HU" sz="1200" kern="1200" dirty="0" smtClean="0"/>
            <a:t>egvalósításhoz szabott keretek és eljárások</a:t>
          </a:r>
          <a:endParaRPr lang="hu-HU" sz="1400" kern="1200" dirty="0">
            <a:solidFill>
              <a:srgbClr val="96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200" kern="1200" dirty="0" smtClean="0">
              <a:solidFill>
                <a:srgbClr val="960000"/>
              </a:solidFill>
            </a:rPr>
            <a:t>Új környezeti feltételekhez való alkalmazkodás tapasztalatainak összegzése</a:t>
          </a:r>
          <a:endParaRPr lang="hu-HU" sz="1200" kern="1200" dirty="0">
            <a:solidFill>
              <a:srgbClr val="960000"/>
            </a:solidFill>
          </a:endParaRPr>
        </a:p>
      </dsp:txBody>
      <dsp:txXfrm>
        <a:off x="5516861" y="3453877"/>
        <a:ext cx="1501448" cy="1022601"/>
      </dsp:txXfrm>
    </dsp:sp>
    <dsp:sp modelId="{22008AAB-C32A-41B1-B7E4-F69562F56394}">
      <dsp:nvSpPr>
        <dsp:cNvPr id="0" name=""/>
        <dsp:cNvSpPr/>
      </dsp:nvSpPr>
      <dsp:spPr>
        <a:xfrm>
          <a:off x="1172924" y="3077654"/>
          <a:ext cx="2235825" cy="1448308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16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400" kern="1200" dirty="0" smtClean="0">
              <a:solidFill>
                <a:srgbClr val="960000"/>
              </a:solidFill>
            </a:rPr>
            <a:t>Maradvány-forrásokra benyújtható igények feltérképezése</a:t>
          </a:r>
          <a:endParaRPr lang="hu-HU" sz="1400" kern="1200" dirty="0">
            <a:solidFill>
              <a:srgbClr val="960000"/>
            </a:solidFill>
          </a:endParaRPr>
        </a:p>
      </dsp:txBody>
      <dsp:txXfrm>
        <a:off x="1204739" y="3471546"/>
        <a:ext cx="1501448" cy="1022601"/>
      </dsp:txXfrm>
    </dsp:sp>
    <dsp:sp modelId="{864A485C-2BC7-48E0-B921-66448892C27A}">
      <dsp:nvSpPr>
        <dsp:cNvPr id="0" name=""/>
        <dsp:cNvSpPr/>
      </dsp:nvSpPr>
      <dsp:spPr>
        <a:xfrm>
          <a:off x="4820850" y="0"/>
          <a:ext cx="2235825" cy="1448308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16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400" kern="1200" dirty="0" smtClean="0">
              <a:solidFill>
                <a:srgbClr val="960000"/>
              </a:solidFill>
            </a:rPr>
            <a:t>Elemző és tapasztalati tudás szükségessége</a:t>
          </a:r>
          <a:endParaRPr lang="hu-HU" sz="1400" kern="1200" dirty="0">
            <a:solidFill>
              <a:srgbClr val="960000"/>
            </a:solidFill>
          </a:endParaRPr>
        </a:p>
      </dsp:txBody>
      <dsp:txXfrm>
        <a:off x="5523412" y="31815"/>
        <a:ext cx="1501448" cy="1022601"/>
      </dsp:txXfrm>
    </dsp:sp>
    <dsp:sp modelId="{7AC3E997-FC8A-472D-A9BD-205F263AF41F}">
      <dsp:nvSpPr>
        <dsp:cNvPr id="0" name=""/>
        <dsp:cNvSpPr/>
      </dsp:nvSpPr>
      <dsp:spPr>
        <a:xfrm>
          <a:off x="1155618" y="0"/>
          <a:ext cx="2235825" cy="1448308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alpha val="16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1400" kern="1200" dirty="0" smtClean="0"/>
            <a:t>A középtávú célok hasznosan szolgálják az átmenetet az új tervezési ciklusba, </a:t>
          </a:r>
          <a:endParaRPr lang="hu-HU" sz="1400" kern="1200" dirty="0">
            <a:solidFill>
              <a:srgbClr val="960000"/>
            </a:solidFill>
          </a:endParaRPr>
        </a:p>
      </dsp:txBody>
      <dsp:txXfrm>
        <a:off x="1187433" y="31815"/>
        <a:ext cx="1501448" cy="1022601"/>
      </dsp:txXfrm>
    </dsp:sp>
    <dsp:sp modelId="{ABFE8BD6-8978-40C8-A7A8-D99AAD75AA9A}">
      <dsp:nvSpPr>
        <dsp:cNvPr id="0" name=""/>
        <dsp:cNvSpPr/>
      </dsp:nvSpPr>
      <dsp:spPr>
        <a:xfrm>
          <a:off x="2134726" y="246005"/>
          <a:ext cx="1959741" cy="1959741"/>
        </a:xfrm>
        <a:prstGeom prst="pieWedge">
          <a:avLst/>
        </a:prstGeom>
        <a:solidFill>
          <a:srgbClr val="9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350" kern="1200" dirty="0" smtClean="0">
              <a:solidFill>
                <a:schemeClr val="bg1"/>
              </a:solidFill>
            </a:rPr>
            <a:t>CÉLOK</a:t>
          </a:r>
          <a:endParaRPr lang="hu-HU" sz="1350" kern="1200" dirty="0">
            <a:solidFill>
              <a:schemeClr val="bg1"/>
            </a:solidFill>
          </a:endParaRPr>
        </a:p>
      </dsp:txBody>
      <dsp:txXfrm>
        <a:off x="2708721" y="820000"/>
        <a:ext cx="1385746" cy="1385746"/>
      </dsp:txXfrm>
    </dsp:sp>
    <dsp:sp modelId="{D9C04845-840D-4593-8682-B3C1294F84A9}">
      <dsp:nvSpPr>
        <dsp:cNvPr id="0" name=""/>
        <dsp:cNvSpPr/>
      </dsp:nvSpPr>
      <dsp:spPr>
        <a:xfrm rot="5400000">
          <a:off x="4160059" y="257979"/>
          <a:ext cx="1959741" cy="1959741"/>
        </a:xfrm>
        <a:prstGeom prst="pieWedge">
          <a:avLst/>
        </a:prstGeom>
        <a:solidFill>
          <a:srgbClr val="9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>
              <a:solidFill>
                <a:schemeClr val="bg1"/>
              </a:solidFill>
            </a:rPr>
            <a:t>VÁLTOZÁS</a:t>
          </a:r>
          <a:endParaRPr lang="hu-HU" sz="1500" kern="1200" dirty="0">
            <a:solidFill>
              <a:schemeClr val="bg1"/>
            </a:solidFill>
          </a:endParaRPr>
        </a:p>
      </dsp:txBody>
      <dsp:txXfrm rot="-5400000">
        <a:off x="4160059" y="831974"/>
        <a:ext cx="1385746" cy="1385746"/>
      </dsp:txXfrm>
    </dsp:sp>
    <dsp:sp modelId="{EE48324F-FF29-4DB7-81D8-05D04A0A8C4A}">
      <dsp:nvSpPr>
        <dsp:cNvPr id="0" name=""/>
        <dsp:cNvSpPr/>
      </dsp:nvSpPr>
      <dsp:spPr>
        <a:xfrm rot="10800000">
          <a:off x="4149085" y="2328250"/>
          <a:ext cx="1959741" cy="1959741"/>
        </a:xfrm>
        <a:prstGeom prst="pieWedge">
          <a:avLst/>
        </a:prstGeom>
        <a:solidFill>
          <a:srgbClr val="9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>
              <a:solidFill>
                <a:schemeClr val="bg1"/>
              </a:solidFill>
            </a:rPr>
            <a:t>SZAKPOLITIKAI JAVASLATOK</a:t>
          </a:r>
          <a:endParaRPr lang="hu-HU" sz="1500" kern="1200" dirty="0">
            <a:solidFill>
              <a:schemeClr val="bg1"/>
            </a:solidFill>
          </a:endParaRPr>
        </a:p>
      </dsp:txBody>
      <dsp:txXfrm rot="10800000">
        <a:off x="4149085" y="2328250"/>
        <a:ext cx="1385746" cy="1385746"/>
      </dsp:txXfrm>
    </dsp:sp>
    <dsp:sp modelId="{A531A7F5-00C3-4EFB-B2A3-085F51FE1241}">
      <dsp:nvSpPr>
        <dsp:cNvPr id="0" name=""/>
        <dsp:cNvSpPr/>
      </dsp:nvSpPr>
      <dsp:spPr>
        <a:xfrm rot="16200000">
          <a:off x="2109798" y="2308241"/>
          <a:ext cx="1959741" cy="1959741"/>
        </a:xfrm>
        <a:prstGeom prst="pieWedge">
          <a:avLst/>
        </a:prstGeom>
        <a:solidFill>
          <a:srgbClr val="96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500" kern="1200" dirty="0" smtClean="0">
              <a:solidFill>
                <a:schemeClr val="bg1"/>
              </a:solidFill>
            </a:rPr>
            <a:t>PROJEKT-ELŐKÉSZÍTÉS</a:t>
          </a:r>
          <a:endParaRPr lang="hu-HU" sz="1500" kern="1200" dirty="0">
            <a:solidFill>
              <a:schemeClr val="bg1"/>
            </a:solidFill>
          </a:endParaRPr>
        </a:p>
      </dsp:txBody>
      <dsp:txXfrm rot="5400000">
        <a:off x="2683793" y="2308241"/>
        <a:ext cx="1385746" cy="1385746"/>
      </dsp:txXfrm>
    </dsp:sp>
    <dsp:sp modelId="{7A88CF15-F167-4548-A433-F3992C475076}">
      <dsp:nvSpPr>
        <dsp:cNvPr id="0" name=""/>
        <dsp:cNvSpPr/>
      </dsp:nvSpPr>
      <dsp:spPr>
        <a:xfrm>
          <a:off x="3776484" y="1855644"/>
          <a:ext cx="676631" cy="588375"/>
        </a:xfrm>
        <a:prstGeom prst="circularArrow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9DF43C-79C0-4CED-B3D2-5ABCC06D1365}">
      <dsp:nvSpPr>
        <dsp:cNvPr id="0" name=""/>
        <dsp:cNvSpPr/>
      </dsp:nvSpPr>
      <dsp:spPr>
        <a:xfrm rot="10800000">
          <a:off x="3776484" y="2081942"/>
          <a:ext cx="676631" cy="588375"/>
        </a:xfrm>
        <a:prstGeom prst="circularArrow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6AFB9-F9B4-4C68-8678-82DD881AE001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F1F50-C08D-4D0C-AF77-A48DB41E47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0714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23B92-DB0D-4B22-9076-1913D0FB5C2C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D0F97-5DD6-4BA5-89D5-7F71F648305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606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2826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9756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2605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4628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3111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8548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0F97-5DD6-4BA5-89D5-7F71F6483057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3190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7342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4168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804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690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4766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9123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753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6835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897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9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3039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60493-C2B1-42B5-A9FD-51E89845A4AD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933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7D04F-7FFF-48AF-B1CC-9C88682A386C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070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96511-DB2C-418F-B942-F93CA35FCDBE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681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132FA-E2F6-48F0-800E-3488AF3D60EC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241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87E33-A3E3-4CC0-8943-C57B3759CBB5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42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BB21-3478-40D2-A6AA-21C65E7B2540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598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FE4B5-F463-409C-B93A-721182BDD69B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77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003DF-D45E-400F-996F-19C10F925B82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377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CCD2D-E09C-4B3D-8AB8-49D341440966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52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B08B2-EB28-453D-913B-58E12B77911A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52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1F4E6-82E7-4A66-9B4F-95595753606C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262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5B6D-0188-4202-871C-C32C0C01F84D}" type="datetimeFigureOut">
              <a:rPr lang="hu-HU" smtClean="0"/>
              <a:t>2019.11.06.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AF7F0-50DE-4AA2-B4F7-483907D4EE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066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u-HU" altLang="hu-H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3672B-58D8-40F7-A352-626D3373D7D1}" type="slidenum">
              <a:rPr lang="hu-HU" altLang="hu-H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85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91680" y="1484784"/>
            <a:ext cx="7200800" cy="1470025"/>
          </a:xfrm>
        </p:spPr>
        <p:txBody>
          <a:bodyPr>
            <a:noAutofit/>
          </a:bodyPr>
          <a:lstStyle/>
          <a:p>
            <a:r>
              <a:rPr lang="hu-HU" sz="3600" b="1" i="1" dirty="0"/>
              <a:t>Együttműködés a helyben foglalkoztatásért</a:t>
            </a:r>
            <a:r>
              <a:rPr lang="hu-HU" sz="3600" dirty="0"/>
              <a:t/>
            </a:r>
            <a:br>
              <a:rPr lang="hu-HU" sz="3600" dirty="0"/>
            </a:br>
            <a:endParaRPr lang="hu-HU" sz="3600" b="1" dirty="0">
              <a:solidFill>
                <a:srgbClr val="99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26907" y="5085184"/>
            <a:ext cx="7696944" cy="1198984"/>
          </a:xfrm>
        </p:spPr>
        <p:txBody>
          <a:bodyPr>
            <a:normAutofit/>
          </a:bodyPr>
          <a:lstStyle/>
          <a:p>
            <a:r>
              <a:rPr lang="hu-HU" altLang="hu-HU" sz="2800" b="1" dirty="0" smtClean="0">
                <a:solidFill>
                  <a:srgbClr val="96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HBF Hungaricum Gazdasági, Tanácsadó és Szolgáltató Kft</a:t>
            </a:r>
            <a:endParaRPr lang="hu-H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2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696744" cy="648072"/>
          </a:xfrm>
        </p:spPr>
        <p:txBody>
          <a:bodyPr>
            <a:normAutofit/>
          </a:bodyPr>
          <a:lstStyle/>
          <a:p>
            <a:r>
              <a:rPr lang="hu-HU" sz="2800" b="1" dirty="0" smtClean="0">
                <a:solidFill>
                  <a:srgbClr val="99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Előzmények</a:t>
            </a:r>
            <a:endParaRPr lang="hu-HU" sz="4800" dirty="0">
              <a:solidFill>
                <a:srgbClr val="99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5656" y="1268760"/>
            <a:ext cx="7560840" cy="4857403"/>
          </a:xfrm>
        </p:spPr>
        <p:txBody>
          <a:bodyPr>
            <a:normAutofit/>
          </a:bodyPr>
          <a:lstStyle/>
          <a:p>
            <a:r>
              <a:rPr lang="hu-HU" b="1" dirty="0"/>
              <a:t>Bács-Kiskun megyei foglalkoztatás- és gazdaságfejlesztési </a:t>
            </a:r>
            <a:r>
              <a:rPr lang="hu-HU" b="1" dirty="0" smtClean="0"/>
              <a:t>együttműködés</a:t>
            </a:r>
            <a:r>
              <a:rPr lang="hu-HU" dirty="0"/>
              <a:t> </a:t>
            </a:r>
            <a:r>
              <a:rPr lang="hu-HU" b="1" dirty="0" smtClean="0"/>
              <a:t>FOGLALKOZTATÁSI </a:t>
            </a:r>
            <a:r>
              <a:rPr lang="hu-HU" b="1" dirty="0"/>
              <a:t>ÉS GAZDASÁGFEJLESZTÉSI STRATÉGIA </a:t>
            </a:r>
            <a:r>
              <a:rPr lang="hu-HU" b="1" dirty="0" smtClean="0"/>
              <a:t>2016-2021 felülvizsgálata</a:t>
            </a:r>
          </a:p>
          <a:p>
            <a:r>
              <a:rPr lang="hu-HU" b="1" dirty="0" smtClean="0"/>
              <a:t>Hiányok megfogalmazása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957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624736" cy="576064"/>
          </a:xfrm>
        </p:spPr>
        <p:txBody>
          <a:bodyPr>
            <a:normAutofit fontScale="90000"/>
          </a:bodyPr>
          <a:lstStyle/>
          <a:p>
            <a:r>
              <a:rPr lang="hu-HU" sz="2800" b="1" dirty="0" smtClean="0">
                <a:solidFill>
                  <a:srgbClr val="99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Felülvizsgálat stratégai folyományai</a:t>
            </a:r>
            <a:endParaRPr lang="hu-HU" sz="4800" dirty="0">
              <a:solidFill>
                <a:srgbClr val="990000"/>
              </a:solidFill>
            </a:endParaRPr>
          </a:p>
        </p:txBody>
      </p:sp>
      <p:graphicFrame>
        <p:nvGraphicFramePr>
          <p:cNvPr id="5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541242"/>
              </p:ext>
            </p:extLst>
          </p:nvPr>
        </p:nvGraphicFramePr>
        <p:xfrm>
          <a:off x="611560" y="119675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141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0"/>
            <a:ext cx="6696744" cy="764704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990000"/>
                </a:solidFill>
              </a:rPr>
              <a:t>Jelentős hatású projektek kiemelése</a:t>
            </a:r>
            <a:endParaRPr lang="hu-HU" dirty="0">
              <a:solidFill>
                <a:srgbClr val="99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3648" y="1268760"/>
            <a:ext cx="7560840" cy="4857403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Paks II. (javasolt megközelítés: infrastruktúra fejlesztése és </a:t>
            </a:r>
            <a:r>
              <a:rPr lang="hu-HU" i="1" dirty="0" smtClean="0"/>
              <a:t>mobilitás*</a:t>
            </a:r>
            <a:r>
              <a:rPr lang="hu-HU" dirty="0" smtClean="0"/>
              <a:t> javítása a Kalocsa-Paks Duna-híd hatókörében) </a:t>
            </a:r>
          </a:p>
          <a:p>
            <a:r>
              <a:rPr lang="hu-HU" dirty="0" smtClean="0"/>
              <a:t>Kiskunhalasi logisztikai központ</a:t>
            </a:r>
          </a:p>
          <a:p>
            <a:pPr marL="0" indent="0">
              <a:buNone/>
            </a:pPr>
            <a:r>
              <a:rPr lang="hu-HU" dirty="0" smtClean="0"/>
              <a:t>Közös pont: </a:t>
            </a:r>
          </a:p>
          <a:p>
            <a:r>
              <a:rPr lang="hu-HU" dirty="0" smtClean="0"/>
              <a:t>Infrastrukturális hozzájárulás a piaci tranzakciós kapcsolatok optimalizálásához (elérhetőség javítása)</a:t>
            </a:r>
          </a:p>
          <a:p>
            <a:r>
              <a:rPr lang="hu-HU" dirty="0"/>
              <a:t>k</a:t>
            </a:r>
            <a:r>
              <a:rPr lang="hu-HU" dirty="0" smtClean="0"/>
              <a:t>omplex gazdaságfejlesztési szükségletek (befektetés-ösztönzés, KKV-k felkészítése, megerősítése beleértve menedzsmentjük és munkavállalóik képzését) </a:t>
            </a:r>
          </a:p>
          <a:p>
            <a:pPr marL="0" indent="0">
              <a:buNone/>
            </a:pPr>
            <a:r>
              <a:rPr lang="hu-HU" dirty="0" smtClean="0"/>
              <a:t>CÉLZOTT GAZDASÁGFEJLESZTÉSI STRATÉGIÁK: vállalkozásfejlesztés, befektetés-ösztönzés, kooperációs, integrációs készségek javítása </a:t>
            </a:r>
          </a:p>
          <a:p>
            <a:pPr marL="0" indent="0">
              <a:buNone/>
            </a:pPr>
            <a:r>
              <a:rPr lang="hu-HU" dirty="0" smtClean="0"/>
              <a:t>*</a:t>
            </a:r>
            <a:r>
              <a:rPr lang="hu-HU" i="1" dirty="0" smtClean="0"/>
              <a:t>munkaerő-piaci, turisztikai stb.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4397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Vitát, továbbgondolást igénylő területek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Magas élőmunka-igényű termelési, termesztési kultúrák szerepének stratégiai prioritásként való kezelése vs. nagyvállalati munkaerőfelszívó-képesség, erőforrásigény</a:t>
            </a:r>
          </a:p>
          <a:p>
            <a:r>
              <a:rPr lang="hu-HU" dirty="0" smtClean="0"/>
              <a:t>Együttműködési kényszer (pl. paksi fejlesztés beszállítói integrációs „nyomása” </a:t>
            </a:r>
            <a:r>
              <a:rPr lang="hu-HU" dirty="0" err="1" smtClean="0"/>
              <a:t>vs</a:t>
            </a:r>
            <a:r>
              <a:rPr lang="hu-HU" dirty="0" smtClean="0"/>
              <a:t> vállalkozói kultúra</a:t>
            </a:r>
          </a:p>
          <a:p>
            <a:r>
              <a:rPr lang="hu-HU" dirty="0" smtClean="0"/>
              <a:t>Fejlesztési célok (pl. technológia-transzfer) </a:t>
            </a:r>
            <a:r>
              <a:rPr lang="hu-HU" dirty="0" err="1" smtClean="0"/>
              <a:t>vs</a:t>
            </a:r>
            <a:r>
              <a:rPr lang="hu-HU" dirty="0" smtClean="0"/>
              <a:t> KKV-k reális esélye a nagyvállalati együttműködésekbe való bekapcsolódásra</a:t>
            </a:r>
          </a:p>
          <a:p>
            <a:r>
              <a:rPr lang="hu-HU" dirty="0" smtClean="0"/>
              <a:t>A reálisan elérhető munkaerő-tartalék mobilizálása </a:t>
            </a:r>
          </a:p>
          <a:p>
            <a:r>
              <a:rPr lang="hu-HU" dirty="0" smtClean="0"/>
              <a:t>A gazdaság ciklikussága és a demográfia alakulása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44360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272808" cy="926976"/>
          </a:xfrm>
        </p:spPr>
        <p:txBody>
          <a:bodyPr/>
          <a:lstStyle/>
          <a:p>
            <a:r>
              <a:rPr lang="hu-HU" b="1" dirty="0" smtClean="0"/>
              <a:t>Lehetséges válaszok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3648" y="1844824"/>
            <a:ext cx="7283152" cy="4281339"/>
          </a:xfrm>
        </p:spPr>
        <p:txBody>
          <a:bodyPr>
            <a:normAutofit fontScale="47500" lnSpcReduction="20000"/>
          </a:bodyPr>
          <a:lstStyle/>
          <a:p>
            <a:r>
              <a:rPr lang="hu-HU" dirty="0" smtClean="0"/>
              <a:t>Vállalkozói szerepre való felkészítés, szemléletformálás korai megkezdése (már az iskolában)</a:t>
            </a:r>
          </a:p>
          <a:p>
            <a:r>
              <a:rPr lang="hu-HU" dirty="0" smtClean="0"/>
              <a:t>Vállalkozói bizalomépítés támogatása (akár informális együttműködések, önszerveződő csoportok esetében is)</a:t>
            </a:r>
          </a:p>
          <a:p>
            <a:r>
              <a:rPr lang="hu-HU" dirty="0" smtClean="0"/>
              <a:t>Magas hozzáadott érték előállítása a mezőgazdaság termékek feldolgozottságának növelésével és </a:t>
            </a:r>
            <a:r>
              <a:rPr lang="hu-HU" dirty="0" err="1" smtClean="0"/>
              <a:t>niche</a:t>
            </a:r>
            <a:r>
              <a:rPr lang="hu-HU" dirty="0" smtClean="0"/>
              <a:t> piacok megcélzásával (pl. tájtermékek turisztikai termékké fejlesztése)</a:t>
            </a:r>
          </a:p>
          <a:p>
            <a:r>
              <a:rPr lang="hu-HU" dirty="0" smtClean="0"/>
              <a:t>A turizmus magas élőmunka-igényének színvonalas kielégítése az eszközbefektetésekkel, beruházásokkal egyenrangúan</a:t>
            </a:r>
          </a:p>
          <a:p>
            <a:r>
              <a:rPr lang="hu-HU" dirty="0" smtClean="0"/>
              <a:t>Kapcsolódás átfogó célokhoz (klímaváltozás hatásainak mérséklése, vállalati felelősségvállalás környezeti, társadalmi téren)</a:t>
            </a:r>
          </a:p>
          <a:p>
            <a:r>
              <a:rPr lang="hu-HU" dirty="0" smtClean="0"/>
              <a:t>Fenntartható mobilitás</a:t>
            </a:r>
          </a:p>
          <a:p>
            <a:r>
              <a:rPr lang="hu-HU" dirty="0" smtClean="0"/>
              <a:t>Rövid-és középtávú térségi gazdaságfejlesztési stratégiák megalkotása a dinamikus változást megélő területeken (földrajzi és ágazati egyaránt: pl. Kalocsa </a:t>
            </a:r>
            <a:r>
              <a:rPr lang="hu-HU" dirty="0" err="1" smtClean="0"/>
              <a:t>-Paks</a:t>
            </a:r>
            <a:r>
              <a:rPr lang="hu-HU" dirty="0" smtClean="0"/>
              <a:t> térsége és/vagy építőipar)</a:t>
            </a:r>
          </a:p>
          <a:p>
            <a:r>
              <a:rPr lang="hu-HU" dirty="0" smtClean="0"/>
              <a:t>Képezhetőség, foglalkoztathatóság, munkaerő-piaci alkalmazkodóképesség </a:t>
            </a:r>
          </a:p>
          <a:p>
            <a:r>
              <a:rPr lang="hu-HU" dirty="0" smtClean="0"/>
              <a:t>Inaktívak megszólítását, elérését célzó jó gyakorlatok beazonosítása, megőrzése, továbbfejlesztése különös tekintettel a civil szervezetek tapasztalataira, kapcsolati hálójára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10869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Élőmunka-igényes stratégiai ágazat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47664" y="1916832"/>
            <a:ext cx="7596336" cy="438194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Turizmusfejlesztés balatoni kutatás példáján</a:t>
            </a:r>
          </a:p>
          <a:p>
            <a:r>
              <a:rPr lang="hu-HU" dirty="0" smtClean="0"/>
              <a:t>„Balaton </a:t>
            </a:r>
            <a:r>
              <a:rPr lang="hu-HU" dirty="0"/>
              <a:t>és környéke fenntartható és </a:t>
            </a:r>
            <a:r>
              <a:rPr lang="hu-HU" dirty="0" smtClean="0"/>
              <a:t>versenyképes </a:t>
            </a:r>
            <a:r>
              <a:rPr lang="hu-HU" dirty="0"/>
              <a:t>turizmusának jövőbeni fejlesztéséhez a munkaerőhiány enyhítését szolgáló </a:t>
            </a:r>
            <a:r>
              <a:rPr lang="hu-HU" dirty="0" smtClean="0"/>
              <a:t>intézkedések </a:t>
            </a:r>
            <a:r>
              <a:rPr lang="hu-HU" dirty="0"/>
              <a:t>rövid távú megvalósítása mellett a hosszú </a:t>
            </a:r>
            <a:r>
              <a:rPr lang="hu-HU" dirty="0" smtClean="0"/>
              <a:t>távon </a:t>
            </a:r>
            <a:r>
              <a:rPr lang="hu-HU" dirty="0"/>
              <a:t>való gondolkodás is elengedhetetlen </a:t>
            </a:r>
            <a:r>
              <a:rPr lang="hu-HU" dirty="0" smtClean="0"/>
              <a:t>feltétele. </a:t>
            </a:r>
            <a:r>
              <a:rPr lang="hu-HU" dirty="0"/>
              <a:t>Ez egyúttal </a:t>
            </a:r>
            <a:r>
              <a:rPr lang="hu-HU" b="1" u="sng" dirty="0"/>
              <a:t>értékválasztást</a:t>
            </a:r>
            <a:r>
              <a:rPr lang="hu-HU" u="sng" dirty="0"/>
              <a:t> </a:t>
            </a:r>
            <a:r>
              <a:rPr lang="hu-HU" dirty="0"/>
              <a:t>is igényel a döntéshozók, települések vezetői részéről (</a:t>
            </a:r>
            <a:r>
              <a:rPr lang="hu-HU" dirty="0" smtClean="0"/>
              <a:t>milyen </a:t>
            </a:r>
            <a:r>
              <a:rPr lang="hu-HU" dirty="0"/>
              <a:t>típusú befektetéseket részesítenek előnyben, milyen </a:t>
            </a:r>
            <a:r>
              <a:rPr lang="hu-HU" b="1" u="sng" dirty="0"/>
              <a:t>kapcsolat</a:t>
            </a:r>
            <a:r>
              <a:rPr lang="hu-HU" dirty="0"/>
              <a:t>ot alakítanak ki a </a:t>
            </a:r>
            <a:r>
              <a:rPr lang="hu-HU" dirty="0" smtClean="0"/>
              <a:t>vállalkozókkal</a:t>
            </a:r>
            <a:r>
              <a:rPr lang="hu-HU" dirty="0"/>
              <a:t>, hogyan ápolják </a:t>
            </a:r>
            <a:r>
              <a:rPr lang="hu-HU" b="1" u="sng" dirty="0"/>
              <a:t>az élő helyi közösség</a:t>
            </a:r>
            <a:r>
              <a:rPr lang="hu-HU" dirty="0"/>
              <a:t>et, hogyan erősítik a lakosság kötődését/</a:t>
            </a:r>
            <a:r>
              <a:rPr lang="hu-HU" b="1" u="sng" dirty="0"/>
              <a:t>identitásá</a:t>
            </a:r>
            <a:r>
              <a:rPr lang="hu-HU" dirty="0"/>
              <a:t>t stb.). Rövidtávon eredményeket hozhat a helyi vállalkozókkal való jó kapcsolat kialakítása, az önkormányzatok </a:t>
            </a:r>
            <a:r>
              <a:rPr lang="hu-HU" b="1" u="sng" dirty="0"/>
              <a:t>közvetítők</a:t>
            </a:r>
            <a:r>
              <a:rPr lang="hu-HU" dirty="0"/>
              <a:t> lehetnek </a:t>
            </a:r>
            <a:r>
              <a:rPr lang="hu-HU" b="1" u="sng" dirty="0"/>
              <a:t>a </a:t>
            </a:r>
            <a:r>
              <a:rPr lang="hu-HU" b="1" u="sng" dirty="0" smtClean="0"/>
              <a:t>munkavállalók </a:t>
            </a:r>
            <a:r>
              <a:rPr lang="hu-HU" b="1" u="sng" dirty="0"/>
              <a:t>és a munkáltatók között</a:t>
            </a:r>
            <a:r>
              <a:rPr lang="hu-HU" dirty="0"/>
              <a:t>. A szabályozás tekintetében is vannak eszközeik a helyi </a:t>
            </a:r>
            <a:r>
              <a:rPr lang="hu-HU" dirty="0" smtClean="0"/>
              <a:t>döntéshozóknak </a:t>
            </a:r>
            <a:r>
              <a:rPr lang="hu-HU" dirty="0"/>
              <a:t>(például helyi adók, kedvezmények, befektetések ösztönzése), amivel </a:t>
            </a:r>
            <a:r>
              <a:rPr lang="hu-HU" dirty="0" smtClean="0"/>
              <a:t>párhuzamosan </a:t>
            </a:r>
            <a:r>
              <a:rPr lang="hu-HU" dirty="0"/>
              <a:t>nagyon fontos az érdekérvényesítés, aktív </a:t>
            </a:r>
            <a:r>
              <a:rPr lang="hu-HU" dirty="0" err="1"/>
              <a:t>lobbitevékenység</a:t>
            </a:r>
            <a:r>
              <a:rPr lang="hu-HU" dirty="0"/>
              <a:t> az országos szintű </a:t>
            </a:r>
            <a:r>
              <a:rPr lang="hu-HU" dirty="0" smtClean="0"/>
              <a:t>döntéshozatal </a:t>
            </a:r>
            <a:r>
              <a:rPr lang="hu-HU" dirty="0"/>
              <a:t>irányába. </a:t>
            </a:r>
            <a:r>
              <a:rPr lang="hu-HU" dirty="0" smtClean="0"/>
              <a:t>„</a:t>
            </a:r>
          </a:p>
          <a:p>
            <a:pPr marL="0" indent="0">
              <a:buNone/>
            </a:pPr>
            <a:r>
              <a:rPr lang="hu-HU" i="1" dirty="0" smtClean="0"/>
              <a:t>Forrás: Sulyok </a:t>
            </a:r>
            <a:r>
              <a:rPr lang="hu-HU" i="1" dirty="0" err="1" smtClean="0"/>
              <a:t>Judit-Bierman</a:t>
            </a:r>
            <a:r>
              <a:rPr lang="hu-HU" i="1" dirty="0" smtClean="0"/>
              <a:t> Margit Turizmus </a:t>
            </a:r>
            <a:r>
              <a:rPr lang="hu-HU" i="1" dirty="0"/>
              <a:t>és vendéglátás – a </a:t>
            </a:r>
            <a:r>
              <a:rPr lang="hu-HU" i="1" dirty="0" smtClean="0"/>
              <a:t>balatoni munkaerőpiac aktualitásai (</a:t>
            </a:r>
            <a:r>
              <a:rPr lang="hu-HU" i="1" dirty="0" err="1" smtClean="0"/>
              <a:t>in</a:t>
            </a:r>
            <a:r>
              <a:rPr lang="hu-HU" i="1" dirty="0" smtClean="0"/>
              <a:t> </a:t>
            </a:r>
            <a:r>
              <a:rPr lang="hu-HU" i="1" dirty="0" err="1" smtClean="0"/>
              <a:t>Comitatus</a:t>
            </a:r>
            <a:r>
              <a:rPr lang="hu-HU" i="1" dirty="0" smtClean="0"/>
              <a:t> 2017. különszám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4150441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Példa turisztikai képzések fókuszálására</a:t>
            </a:r>
            <a:endParaRPr lang="hu-HU" dirty="0"/>
          </a:p>
        </p:txBody>
      </p:sp>
      <p:pic>
        <p:nvPicPr>
          <p:cNvPr id="6" name="Tartalom helye 5"/>
          <p:cNvPicPr>
            <a:picLocks noGrp="1"/>
          </p:cNvPicPr>
          <p:nvPr>
            <p:ph idx="1"/>
          </p:nvPr>
        </p:nvPicPr>
        <p:blipFill rotWithShape="1">
          <a:blip r:embed="rId2"/>
          <a:srcRect l="9973" t="18939" r="11542" b="9343"/>
          <a:stretch/>
        </p:blipFill>
        <p:spPr bwMode="auto">
          <a:xfrm>
            <a:off x="1476366" y="1600200"/>
            <a:ext cx="6840050" cy="46371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38847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3648" y="0"/>
            <a:ext cx="6768752" cy="692696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990000"/>
                </a:solidFill>
              </a:rPr>
              <a:t>Szakpolitikai javaslatok módszertani alapvetése</a:t>
            </a:r>
            <a:endParaRPr lang="hu-HU" dirty="0">
              <a:solidFill>
                <a:srgbClr val="99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5656" y="1052736"/>
            <a:ext cx="7488832" cy="5328592"/>
          </a:xfrm>
        </p:spPr>
        <p:txBody>
          <a:bodyPr>
            <a:normAutofit fontScale="70000" lnSpcReduction="20000"/>
          </a:bodyPr>
          <a:lstStyle/>
          <a:p>
            <a:r>
              <a:rPr lang="hu-HU" i="1" dirty="0" smtClean="0"/>
              <a:t>„A </a:t>
            </a:r>
            <a:r>
              <a:rPr lang="hu-HU" i="1" dirty="0"/>
              <a:t>HFF </a:t>
            </a:r>
            <a:r>
              <a:rPr lang="hu-HU" i="1" dirty="0" smtClean="0"/>
              <a:t>jelentősége: jobban </a:t>
            </a:r>
            <a:r>
              <a:rPr lang="hu-HU" i="1" dirty="0"/>
              <a:t>érzékeli a helyi lehetőségeket, </a:t>
            </a:r>
            <a:r>
              <a:rPr lang="hu-HU" i="1" dirty="0" smtClean="0"/>
              <a:t>szükségleteket és </a:t>
            </a:r>
            <a:r>
              <a:rPr lang="hu-HU" i="1" dirty="0"/>
              <a:t>a szolgáltatásban meglévő szakadékokat, és kigondol olyan stratégiákat, mellyel ezek megoldhatók;</a:t>
            </a:r>
          </a:p>
          <a:p>
            <a:r>
              <a:rPr lang="hu-HU" i="1" dirty="0"/>
              <a:t>v</a:t>
            </a:r>
            <a:r>
              <a:rPr lang="hu-HU" i="1" dirty="0" smtClean="0"/>
              <a:t>alós </a:t>
            </a:r>
            <a:r>
              <a:rPr lang="hu-HU" i="1" dirty="0"/>
              <a:t>helyi szükségletek kielégítésére nemzeti és regionális </a:t>
            </a:r>
            <a:r>
              <a:rPr lang="hu-HU" i="1" dirty="0" smtClean="0"/>
              <a:t>politikákat határoz </a:t>
            </a:r>
            <a:r>
              <a:rPr lang="hu-HU" i="1" dirty="0"/>
              <a:t>meg, pl.: lényeges programok irányítása</a:t>
            </a:r>
            <a:r>
              <a:rPr lang="hu-HU" i="1" dirty="0" smtClean="0"/>
              <a:t>;</a:t>
            </a:r>
          </a:p>
          <a:p>
            <a:r>
              <a:rPr lang="hu-HU" i="1" dirty="0" smtClean="0"/>
              <a:t>növeli </a:t>
            </a:r>
            <a:r>
              <a:rPr lang="hu-HU" i="1" dirty="0"/>
              <a:t>a helyi szereplők </a:t>
            </a:r>
            <a:r>
              <a:rPr lang="hu-HU" i="1" dirty="0" smtClean="0"/>
              <a:t>elkötelezettségét azáltal</a:t>
            </a:r>
            <a:r>
              <a:rPr lang="hu-HU" i="1" dirty="0"/>
              <a:t>, hogy egyezményekkel, partnerséggel elősegíti a részvételi mechanizmust</a:t>
            </a:r>
            <a:r>
              <a:rPr lang="hu-HU" i="1" dirty="0" smtClean="0"/>
              <a:t>;</a:t>
            </a:r>
          </a:p>
          <a:p>
            <a:r>
              <a:rPr lang="hu-HU" i="1" dirty="0" smtClean="0"/>
              <a:t>a </a:t>
            </a:r>
            <a:r>
              <a:rPr lang="hu-HU" i="1" dirty="0"/>
              <a:t>partnerségi </a:t>
            </a:r>
            <a:r>
              <a:rPr lang="hu-HU" i="1" dirty="0" smtClean="0"/>
              <a:t>légköré s </a:t>
            </a:r>
            <a:r>
              <a:rPr lang="hu-HU" i="1" dirty="0"/>
              <a:t>a bizalomkiépítésével, nagyobb kreativitást és </a:t>
            </a:r>
            <a:r>
              <a:rPr lang="hu-HU" i="1" dirty="0" smtClean="0"/>
              <a:t>kockázatviselést tesz </a:t>
            </a:r>
            <a:r>
              <a:rPr lang="hu-HU" i="1" dirty="0"/>
              <a:t>lehetővé</a:t>
            </a:r>
            <a:r>
              <a:rPr lang="hu-HU" i="1" dirty="0" smtClean="0"/>
              <a:t>. Ezek </a:t>
            </a:r>
            <a:r>
              <a:rPr lang="hu-HU" i="1" dirty="0"/>
              <a:t>eléréséhez két dolog szükséges: </a:t>
            </a:r>
            <a:endParaRPr lang="hu-HU" i="1" dirty="0" smtClean="0"/>
          </a:p>
          <a:p>
            <a:pPr lvl="1"/>
            <a:r>
              <a:rPr lang="hu-HU" i="1" dirty="0" smtClean="0"/>
              <a:t>először </a:t>
            </a:r>
            <a:r>
              <a:rPr lang="hu-HU" i="1" dirty="0"/>
              <a:t>is, a helyi szereplők számára meg kell mutatni a nemzeti hatóságok hatékony és eredményes hozzájárulását; </a:t>
            </a:r>
            <a:endParaRPr lang="hu-HU" i="1" dirty="0" smtClean="0"/>
          </a:p>
          <a:p>
            <a:pPr lvl="1"/>
            <a:r>
              <a:rPr lang="hu-HU" i="1" dirty="0" smtClean="0"/>
              <a:t>másodszor</a:t>
            </a:r>
            <a:r>
              <a:rPr lang="hu-HU" i="1" dirty="0"/>
              <a:t>, a nemzeti szereplők számára elegendő támogatást, a helyi szereplők számára pedig teret és </a:t>
            </a:r>
            <a:r>
              <a:rPr lang="hu-HU" i="1" dirty="0" smtClean="0"/>
              <a:t>rugalmasságot kell </a:t>
            </a:r>
            <a:r>
              <a:rPr lang="hu-HU" i="1" dirty="0"/>
              <a:t>nyújtani a </a:t>
            </a:r>
            <a:r>
              <a:rPr lang="hu-HU" i="1" dirty="0" smtClean="0"/>
              <a:t>kormányzás nemzeti </a:t>
            </a:r>
            <a:r>
              <a:rPr lang="hu-HU" i="1" dirty="0"/>
              <a:t>rendszerén belül</a:t>
            </a:r>
            <a:r>
              <a:rPr lang="hu-HU" i="1" dirty="0" smtClean="0"/>
              <a:t>.”</a:t>
            </a:r>
          </a:p>
          <a:p>
            <a:pPr marL="457200" lvl="1" indent="0">
              <a:buNone/>
            </a:pPr>
            <a:r>
              <a:rPr lang="hu-HU" i="1" dirty="0" smtClean="0"/>
              <a:t>Forrás: </a:t>
            </a:r>
            <a:r>
              <a:rPr lang="hu-HU" dirty="0"/>
              <a:t>A foglalkoztatási partnerségek jövőjét megalapozó kutatás” 8341/38 jelű OFA </a:t>
            </a:r>
            <a:r>
              <a:rPr lang="hu-HU" dirty="0" smtClean="0"/>
              <a:t>pályázat ZÁRÓ TANULMÁNY 2009. </a:t>
            </a:r>
            <a:endParaRPr lang="hu-HU" i="1" dirty="0" smtClean="0"/>
          </a:p>
        </p:txBody>
      </p:sp>
    </p:spTree>
    <p:extLst>
      <p:ext uri="{BB962C8B-B14F-4D97-AF65-F5344CB8AC3E}">
        <p14:creationId xmlns:p14="http://schemas.microsoft.com/office/powerpoint/2010/main" val="405262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Hogyan tovább, paktum?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3648" y="1700808"/>
            <a:ext cx="7632848" cy="4381947"/>
          </a:xfrm>
        </p:spPr>
        <p:txBody>
          <a:bodyPr>
            <a:normAutofit fontScale="85000" lnSpcReduction="10000"/>
          </a:bodyPr>
          <a:lstStyle/>
          <a:p>
            <a:r>
              <a:rPr lang="hu-HU" dirty="0" smtClean="0"/>
              <a:t>A paktum együttműködés potenciálja a dinamikusan változó környezetben (gyors, „zsigeri” információk beszerzésének és cseréjének lehetősége)</a:t>
            </a:r>
          </a:p>
          <a:p>
            <a:r>
              <a:rPr lang="hu-HU" dirty="0" smtClean="0"/>
              <a:t>Rugalmasság követelménye a munkaerő-piacon - az ezt szolgáló keretek, struktúrák megfogalmazása létező problémák és jó gyakorlatok alapján</a:t>
            </a:r>
          </a:p>
          <a:p>
            <a:r>
              <a:rPr lang="hu-HU" dirty="0" smtClean="0"/>
              <a:t>Mit lehetne és kellene? Mit lehet a jelenlegi keretek között? </a:t>
            </a:r>
          </a:p>
          <a:p>
            <a:r>
              <a:rPr lang="hu-HU" dirty="0" smtClean="0"/>
              <a:t>Minimum és optimum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1143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title"/>
          </p:nvPr>
        </p:nvSpPr>
        <p:spPr>
          <a:xfrm>
            <a:off x="1371600" y="1844824"/>
            <a:ext cx="7772400" cy="1143000"/>
          </a:xfrm>
        </p:spPr>
        <p:txBody>
          <a:bodyPr/>
          <a:lstStyle/>
          <a:p>
            <a:r>
              <a:rPr lang="hu-HU" altLang="hu-HU" sz="3600" b="1" dirty="0" smtClean="0">
                <a:solidFill>
                  <a:srgbClr val="96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Köszönö</a:t>
            </a:r>
            <a:r>
              <a:rPr lang="hu-HU" altLang="hu-HU" sz="3600" b="1" dirty="0">
                <a:solidFill>
                  <a:srgbClr val="96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hu-HU" altLang="hu-HU" sz="3600" b="1" dirty="0" smtClean="0">
                <a:solidFill>
                  <a:srgbClr val="96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megtisztelő figyelmet!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475656" y="5301208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Elérhetőségeink: </a:t>
            </a:r>
          </a:p>
          <a:p>
            <a:pPr algn="ctr"/>
            <a:r>
              <a:rPr lang="hu-HU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titkarsag</a:t>
            </a:r>
            <a:r>
              <a:rPr lang="hu-H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@</a:t>
            </a:r>
            <a:r>
              <a:rPr lang="hu-HU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hbfhungaricum.hu</a:t>
            </a:r>
            <a:endParaRPr lang="hu-H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38555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709</Words>
  <Application>Microsoft Office PowerPoint</Application>
  <PresentationFormat>Diavetítés a képernyőre (4:3 oldalarány)</PresentationFormat>
  <Paragraphs>67</Paragraphs>
  <Slides>11</Slides>
  <Notes>7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11</vt:i4>
      </vt:variant>
    </vt:vector>
  </HeadingPairs>
  <TitlesOfParts>
    <vt:vector size="13" baseType="lpstr">
      <vt:lpstr>Office-téma</vt:lpstr>
      <vt:lpstr>3_Office-téma</vt:lpstr>
      <vt:lpstr>Együttműködés a helyben foglalkoztatásért </vt:lpstr>
      <vt:lpstr>Előzmények</vt:lpstr>
      <vt:lpstr>Felülvizsgálat stratégai folyományai</vt:lpstr>
      <vt:lpstr>Jelentős hatású projektek kiemelése</vt:lpstr>
      <vt:lpstr>Vitát, továbbgondolást igénylő területek</vt:lpstr>
      <vt:lpstr>Lehetséges válaszok</vt:lpstr>
      <vt:lpstr>Élőmunka-igényes stratégiai ágazat</vt:lpstr>
      <vt:lpstr>Példa turisztikai képzések fókuszálására</vt:lpstr>
      <vt:lpstr>Szakpolitikai javaslatok módszertani alapvetése</vt:lpstr>
      <vt:lpstr>Hogyan tovább, paktum?</vt:lpstr>
      <vt:lpstr>Köszönöm a megtisztelő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Vidékfejlesztési Program 2014-2020</dc:title>
  <dc:creator>user</dc:creator>
  <cp:lastModifiedBy>Borsos Botond</cp:lastModifiedBy>
  <cp:revision>48</cp:revision>
  <cp:lastPrinted>2019-05-06T15:41:52Z</cp:lastPrinted>
  <dcterms:created xsi:type="dcterms:W3CDTF">2015-04-09T08:42:57Z</dcterms:created>
  <dcterms:modified xsi:type="dcterms:W3CDTF">2019-11-06T09:59:39Z</dcterms:modified>
</cp:coreProperties>
</file>