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3" r:id="rId5"/>
    <p:sldId id="271" r:id="rId6"/>
    <p:sldId id="264" r:id="rId7"/>
    <p:sldId id="265" r:id="rId8"/>
    <p:sldId id="272" r:id="rId9"/>
    <p:sldId id="266" r:id="rId10"/>
    <p:sldId id="267" r:id="rId11"/>
    <p:sldId id="268" r:id="rId12"/>
    <p:sldId id="269" r:id="rId13"/>
    <p:sldId id="257" r:id="rId14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ig crest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tx1"/>
                </a:solidFill>
                <a:latin typeface="ArcherPro Medium"/>
                <a:cs typeface="ArcherPro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C02D0494-EACD-421D-811F-CCAD31F50800}" type="datetimeFigureOut">
              <a:rPr lang="en-US"/>
              <a:pPr>
                <a:defRPr/>
              </a:pPr>
              <a:t>9/28/2016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2C72CBAB-7CEA-4FB1-8742-E5017DB61E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tx1"/>
                </a:solidFill>
                <a:latin typeface="ArcherPro Medium"/>
                <a:cs typeface="ArcherPro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C66BB8F1-274C-427B-BDFB-3A9538C52AE0}" type="datetimeFigureOut">
              <a:rPr lang="en-US"/>
              <a:pPr>
                <a:defRPr/>
              </a:pPr>
              <a:t>9/28/2016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C19AECA0-95B7-4D3F-BBD5-7A250BD24C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lue_bg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bg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7F1A71B7-9971-4EDD-918D-6F43CEB70A15}" type="datetimeFigureOut">
              <a:rPr lang="en-US"/>
              <a:pPr>
                <a:defRPr/>
              </a:pPr>
              <a:t>9/28/2016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chemeClr val="bg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rgbClr val="FFFFFF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AD150A3A-E302-482D-8EB7-1240F775A0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icture Placeholder 8"/>
          <p:cNvSpPr>
            <a:spLocks noGrp="1" noChangeAspect="1"/>
          </p:cNvSpPr>
          <p:nvPr>
            <p:ph type="pic" sz="quarter" idx="13"/>
          </p:nvPr>
        </p:nvSpPr>
        <p:spPr>
          <a:xfrm>
            <a:off x="2052000" y="1401399"/>
            <a:ext cx="5040000" cy="33152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052638" y="4899025"/>
            <a:ext cx="5038725" cy="1022350"/>
          </a:xfrm>
        </p:spPr>
        <p:txBody>
          <a:bodyPr>
            <a:noAutofit/>
          </a:bodyPr>
          <a:lstStyle>
            <a:lvl1pPr>
              <a:defRPr sz="1600" b="0" i="0">
                <a:latin typeface="ArcherPro Medium"/>
                <a:cs typeface="ArcherPro Medium"/>
              </a:defRPr>
            </a:lvl1pPr>
            <a:lvl2pPr>
              <a:defRPr sz="1600" b="0" i="0">
                <a:latin typeface="ArcherPro Medium"/>
                <a:cs typeface="ArcherPro Medium"/>
              </a:defRPr>
            </a:lvl2pPr>
            <a:lvl3pPr>
              <a:defRPr sz="1600" b="0" i="0">
                <a:latin typeface="ArcherPro Medium"/>
                <a:cs typeface="ArcherPro Medium"/>
              </a:defRPr>
            </a:lvl3pPr>
            <a:lvl4pPr>
              <a:defRPr sz="1600" b="0" i="0">
                <a:latin typeface="ArcherPro Medium"/>
                <a:cs typeface="ArcherPro Medium"/>
              </a:defRPr>
            </a:lvl4pPr>
            <a:lvl5pPr>
              <a:defRPr sz="1600" b="0" i="0">
                <a:latin typeface="ArcherPro Medium"/>
                <a:cs typeface="ArcherPro Medium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E7440D84-8716-4F5C-AB07-B5FC2BBF381C}" type="datetimeFigureOut">
              <a:rPr lang="en-US"/>
              <a:pPr>
                <a:defRPr/>
              </a:pPr>
              <a:t>9/28/2016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2732BE32-081B-4ACC-B81B-00E44911F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logo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105116" y="1614590"/>
            <a:ext cx="6933770" cy="4074158"/>
          </a:xfrm>
        </p:spPr>
        <p:txBody>
          <a:bodyPr>
            <a:noAutofit/>
          </a:bodyPr>
          <a:lstStyle>
            <a:lvl1pPr>
              <a:defRPr sz="1600" b="0" i="0">
                <a:latin typeface="ArcherPro Medium"/>
                <a:cs typeface="ArcherPro Medium"/>
              </a:defRPr>
            </a:lvl1pPr>
            <a:lvl2pPr>
              <a:defRPr sz="1600" b="0" i="0">
                <a:latin typeface="ArcherPro Medium"/>
                <a:cs typeface="ArcherPro Medium"/>
              </a:defRPr>
            </a:lvl2pPr>
            <a:lvl3pPr>
              <a:defRPr sz="1600" b="0" i="0">
                <a:latin typeface="ArcherPro Medium"/>
                <a:cs typeface="ArcherPro Medium"/>
              </a:defRPr>
            </a:lvl3pPr>
            <a:lvl4pPr>
              <a:defRPr sz="1600" b="0" i="0">
                <a:latin typeface="ArcherPro Medium"/>
                <a:cs typeface="ArcherPro Medium"/>
              </a:defRPr>
            </a:lvl4pPr>
            <a:lvl5pPr>
              <a:defRPr sz="1600" b="0" i="0">
                <a:latin typeface="ArcherPro Medium"/>
                <a:cs typeface="ArcherPro Medium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D432D56E-4669-47A7-ABDD-F163480916B5}" type="datetimeFigureOut">
              <a:rPr lang="en-US"/>
              <a:pPr>
                <a:defRPr/>
              </a:pPr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pPr>
              <a:defRPr/>
            </a:pPr>
            <a:fld id="{228C1B84-C88B-436C-9D6B-727AA58BEF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23DF4D-E459-48A1-9F52-6320BA237171}" type="datetimeFigureOut">
              <a:rPr lang="en-US"/>
              <a:pPr>
                <a:defRPr/>
              </a:pPr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0C91F9-8558-4A99-80B9-29198B575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685800" y="869431"/>
            <a:ext cx="7772400" cy="273102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dirty="0" smtClean="0">
                <a:ea typeface="ArcherPro Medium"/>
              </a:rPr>
              <a:t>Együttműködés a helyben foglalkoztatásért – Bács-Kiskun megyei foglalkoztatás és gazdaságfejlesztési megállapodás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hu-HU" sz="3600" dirty="0" smtClean="0">
                <a:solidFill>
                  <a:schemeClr val="tx1"/>
                </a:solidFill>
                <a:latin typeface="ArcherPro Medium"/>
                <a:ea typeface="ArcherPro Medium"/>
                <a:cs typeface="ArcherPro Medium"/>
              </a:rPr>
              <a:t>Ügyrend</a:t>
            </a:r>
            <a:endParaRPr lang="en-US" sz="3600" dirty="0" smtClean="0">
              <a:solidFill>
                <a:schemeClr val="tx1"/>
              </a:solidFill>
              <a:latin typeface="ArcherPro Medium"/>
              <a:ea typeface="ArcherPro Medium"/>
              <a:cs typeface="ArcherPro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 Megállapodás szervezete:</a:t>
            </a: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474237" y="2509935"/>
            <a:ext cx="2407298" cy="9777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Irányító csoport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474237" y="4525347"/>
            <a:ext cx="240729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Paktum Iroda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889241" y="2509935"/>
            <a:ext cx="2407298" cy="23847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Foglalkoztatási Fórum</a:t>
            </a:r>
            <a:endParaRPr lang="hu-HU" dirty="0"/>
          </a:p>
        </p:txBody>
      </p:sp>
      <p:cxnSp>
        <p:nvCxnSpPr>
          <p:cNvPr id="7" name="Egyenes összekötő 6"/>
          <p:cNvCxnSpPr>
            <a:stCxn id="3" idx="3"/>
          </p:cNvCxnSpPr>
          <p:nvPr/>
        </p:nvCxnSpPr>
        <p:spPr>
          <a:xfrm>
            <a:off x="3881535" y="2998820"/>
            <a:ext cx="10077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>
            <a:stCxn id="3" idx="2"/>
            <a:endCxn id="4" idx="0"/>
          </p:cNvCxnSpPr>
          <p:nvPr/>
        </p:nvCxnSpPr>
        <p:spPr>
          <a:xfrm>
            <a:off x="2677886" y="3487705"/>
            <a:ext cx="0" cy="10376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Az Irányítócsoport:</a:t>
            </a:r>
          </a:p>
          <a:p>
            <a:pPr algn="ctr" eaLnBrk="1" hangingPunct="1">
              <a:buNone/>
            </a:pPr>
            <a:endParaRPr lang="hu-HU" b="1" dirty="0" smtClean="0">
              <a:ea typeface="ArcherPro Medium"/>
            </a:endParaRPr>
          </a:p>
          <a:p>
            <a:pPr eaLnBrk="1" hangingPunct="1">
              <a:buNone/>
            </a:pPr>
            <a:r>
              <a:rPr lang="hu-HU" b="1" dirty="0" smtClean="0">
                <a:ea typeface="ArcherPro Medium"/>
              </a:rPr>
              <a:t>Tagjai: </a:t>
            </a:r>
          </a:p>
          <a:p>
            <a:pPr eaLnBrk="1" hangingPunct="1">
              <a:buNone/>
            </a:pPr>
            <a:r>
              <a:rPr lang="hu-HU" b="1" dirty="0" smtClean="0">
                <a:ea typeface="ArcherPro Medium"/>
              </a:rPr>
              <a:t>Szavazati joggal rendelkező tagok</a:t>
            </a:r>
          </a:p>
          <a:p>
            <a:pPr lvl="0"/>
            <a:r>
              <a:rPr lang="hu-HU" dirty="0" smtClean="0"/>
              <a:t>Bács-Kiskun Megyei Önkormányzat képviselője (1 fő)</a:t>
            </a:r>
          </a:p>
          <a:p>
            <a:pPr lvl="0"/>
            <a:r>
              <a:rPr lang="hu-HU" dirty="0" smtClean="0"/>
              <a:t>Bács-Kiskun Megyei Területfejlesztési Nonprofit Kft. képviselője (1 fő)</a:t>
            </a:r>
          </a:p>
          <a:p>
            <a:pPr lvl="0"/>
            <a:r>
              <a:rPr lang="hu-HU" dirty="0" smtClean="0"/>
              <a:t>Magyar Máltai Szeretetszolgálat Egyesület képviselője (1 fő)</a:t>
            </a:r>
          </a:p>
          <a:p>
            <a:pPr lvl="0"/>
            <a:r>
              <a:rPr lang="hu-HU" dirty="0" smtClean="0"/>
              <a:t>Bács-Kiskun Megyei Kormányhivatal képviselője (1 fő)</a:t>
            </a:r>
          </a:p>
          <a:p>
            <a:pPr lvl="0"/>
            <a:r>
              <a:rPr lang="hu-HU" dirty="0" smtClean="0"/>
              <a:t>Bács-Kiskun Megyei Kereskedelmi és Iparkamara képviselője (1 fő);</a:t>
            </a:r>
          </a:p>
          <a:p>
            <a:pPr lvl="0"/>
            <a:r>
              <a:rPr lang="hu-HU" dirty="0" smtClean="0"/>
              <a:t>Nemzeti Agrárgazdasági Kamara Bács-Kiskun Megyei Igazgatósága képviselője (1 fő)</a:t>
            </a: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endParaRPr lang="hu-HU" b="1" dirty="0" smtClean="0">
              <a:ea typeface="ArcherPro Medium"/>
            </a:endParaRPr>
          </a:p>
          <a:p>
            <a:pPr eaLnBrk="1" hangingPunct="1">
              <a:buNone/>
            </a:pPr>
            <a:r>
              <a:rPr lang="hu-HU" b="1" dirty="0" smtClean="0"/>
              <a:t>Állandó meghívottak:</a:t>
            </a:r>
          </a:p>
          <a:p>
            <a:pPr eaLnBrk="1" hangingPunct="1"/>
            <a:r>
              <a:rPr lang="hu-HU" dirty="0" smtClean="0"/>
              <a:t>szavazati joggal nem rendelkező szerződő partnerek</a:t>
            </a:r>
          </a:p>
          <a:p>
            <a:pPr eaLnBrk="1" hangingPunct="1"/>
            <a:r>
              <a:rPr lang="hu-HU" dirty="0" smtClean="0"/>
              <a:t>Nemzetgazdasági Minisztérium Munkaerőpiacért és Képzésért Felelős Államtitkársága</a:t>
            </a:r>
          </a:p>
          <a:p>
            <a:pPr eaLnBrk="1" hangingPunct="1"/>
            <a:r>
              <a:rPr lang="hu-HU" dirty="0" smtClean="0"/>
              <a:t>„Foglalkoztatási Paktum Kecskeméten”</a:t>
            </a:r>
          </a:p>
          <a:p>
            <a:pPr algn="just" eaLnBrk="1" hangingPunct="1"/>
            <a:endParaRPr lang="hu-HU" dirty="0" smtClean="0"/>
          </a:p>
          <a:p>
            <a:pPr marL="0" indent="0" algn="just" eaLnBrk="1" hangingPunct="1">
              <a:buNone/>
            </a:pPr>
            <a:r>
              <a:rPr lang="hu-HU" dirty="0" smtClean="0"/>
              <a:t>Az Irányító Csoport ülésen tanácskozási joggal vehetnek részt</a:t>
            </a:r>
            <a:r>
              <a:rPr lang="hu-HU" dirty="0" smtClean="0"/>
              <a:t>. N</a:t>
            </a:r>
            <a:r>
              <a:rPr lang="hu-HU" dirty="0" smtClean="0"/>
              <a:t>em </a:t>
            </a:r>
            <a:r>
              <a:rPr lang="hu-HU" dirty="0" smtClean="0"/>
              <a:t>vesznek részt a döntéshozatalban, de az Irányító Csoport valamennyi ülésén jelen lehetnek, véleményüket előadhatják, hozzászólhatnak az egyes napirendi pontokhoz, a napirendi pontokhoz kapcsolódó dokumentumokba betekinthetnek, véleményükkel, javaslataikkal formálhatják az Irányító Csoport döntéseit. Az Irányító Csoport üléseire szóló meghívók megküldése részükre minden esetben kötelező.</a:t>
            </a:r>
          </a:p>
          <a:p>
            <a:pPr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r>
              <a:rPr lang="hu-HU" dirty="0" smtClean="0"/>
              <a:t>.</a:t>
            </a:r>
            <a:endParaRPr lang="hu-HU" dirty="0" smtClean="0"/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None/>
            </a:pPr>
            <a:r>
              <a:rPr lang="hu-HU" b="1" dirty="0" smtClean="0"/>
              <a:t>Eseti meghívottak</a:t>
            </a: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eaLnBrk="1" hangingPunct="1">
              <a:buNone/>
            </a:pPr>
            <a:r>
              <a:rPr lang="hu-HU" dirty="0" smtClean="0"/>
              <a:t>Az Irányító Csoport ülésen tanácskozási joggal vehetnek részt. </a:t>
            </a:r>
          </a:p>
          <a:p>
            <a:pPr marL="0" indent="0" eaLnBrk="1" hangingPunct="1">
              <a:buNone/>
            </a:pPr>
            <a:endParaRPr lang="hu-HU" dirty="0" smtClean="0"/>
          </a:p>
          <a:p>
            <a:pPr marL="0" indent="0" eaLnBrk="1" hangingPunct="1">
              <a:buNone/>
            </a:pPr>
            <a:r>
              <a:rPr lang="hu-HU" dirty="0" smtClean="0"/>
              <a:t>Amennyiben a napirendi pont indokolja, az Irányító Csoport elnöke és elnökhelyettese a tagok vagy az állandó meghívottak kezdeményezésére eseti meghívottakat kérhet fel az ülésen való részvételre</a:t>
            </a:r>
            <a:r>
              <a:rPr lang="hu-HU" dirty="0" smtClean="0"/>
              <a:t>.</a:t>
            </a:r>
          </a:p>
          <a:p>
            <a:pPr marL="0" indent="0" eaLnBrk="1" hangingPunct="1">
              <a:buNone/>
            </a:pPr>
            <a:endParaRPr lang="hu-HU" dirty="0" smtClean="0"/>
          </a:p>
          <a:p>
            <a:pPr marL="0" indent="0" eaLnBrk="1" hangingPunct="1">
              <a:buNone/>
            </a:pPr>
            <a:r>
              <a:rPr lang="hu-HU" b="1" dirty="0" smtClean="0"/>
              <a:t>Bizottságok, </a:t>
            </a:r>
            <a:r>
              <a:rPr lang="hu-HU" b="1" dirty="0" smtClean="0"/>
              <a:t>munkacsoportok</a:t>
            </a:r>
          </a:p>
          <a:p>
            <a:pPr marL="0" indent="0" algn="just" eaLnBrk="1" hangingPunct="1">
              <a:buNone/>
            </a:pPr>
            <a:r>
              <a:rPr lang="hu-HU" dirty="0" smtClean="0"/>
              <a:t>Az </a:t>
            </a:r>
            <a:r>
              <a:rPr lang="hu-HU" dirty="0" smtClean="0"/>
              <a:t>Irányító Csoport felhatalmazása alapján, annak irányítása és felügyelete mellett önállóan tevékenykedhetnek (javaslatokat fogalmazhatnak meg, projekteket kezdeményezhetnek stb.), segítve az Irányító Csoport munkáját, valamint a Megállapodás  céljainak megvalósítását. </a:t>
            </a:r>
          </a:p>
          <a:p>
            <a:pPr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r>
              <a:rPr lang="hu-HU" dirty="0" smtClean="0"/>
              <a:t>.</a:t>
            </a:r>
            <a:endParaRPr lang="hu-HU" dirty="0" smtClean="0"/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Az Irányító Csoport feladatköre</a:t>
            </a:r>
          </a:p>
          <a:p>
            <a:pPr algn="ctr" eaLnBrk="1" hangingPunct="1">
              <a:buNone/>
            </a:pPr>
            <a:endParaRPr lang="hu-HU" b="1" dirty="0" smtClean="0"/>
          </a:p>
          <a:p>
            <a:pPr marL="0" indent="0">
              <a:buNone/>
            </a:pPr>
            <a:r>
              <a:rPr lang="hu-HU" dirty="0" smtClean="0"/>
              <a:t>Felelős az együttműködési megállapodásban foglaltak végrehajtásáért, amelynek során az alábbi feladatokat látja el:</a:t>
            </a:r>
          </a:p>
          <a:p>
            <a:pPr>
              <a:buNone/>
            </a:pPr>
            <a:endParaRPr lang="hu-HU" dirty="0" smtClean="0"/>
          </a:p>
          <a:p>
            <a:pPr lvl="0"/>
            <a:r>
              <a:rPr lang="hu-HU" sz="1200" dirty="0" smtClean="0"/>
              <a:t>információt gyűjt és megszervezi a Foglalkoztatási Fórum tájékoztatását;</a:t>
            </a:r>
          </a:p>
          <a:p>
            <a:pPr lvl="0"/>
            <a:r>
              <a:rPr lang="hu-HU" sz="1200" dirty="0" smtClean="0"/>
              <a:t>feldolgozza a Foglalkoztatási Fórum ajánlásait;</a:t>
            </a:r>
          </a:p>
          <a:p>
            <a:pPr lvl="0"/>
            <a:r>
              <a:rPr lang="hu-HU" sz="1200" dirty="0" smtClean="0"/>
              <a:t>kidolgozza a megállapodás éves munkaprogramját és költségvetését;</a:t>
            </a:r>
          </a:p>
          <a:p>
            <a:pPr lvl="0"/>
            <a:r>
              <a:rPr lang="hu-HU" sz="1200" dirty="0" smtClean="0"/>
              <a:t>koordinálja a munkaprogram végrehajtását az érintett szervezetek között;</a:t>
            </a:r>
          </a:p>
          <a:p>
            <a:pPr lvl="0"/>
            <a:r>
              <a:rPr lang="hu-HU" sz="1200" dirty="0" smtClean="0"/>
              <a:t>beszámol a Foglalkoztatási Fórum üléseken a munkaprogramról és a költségvetés teljesítéséről, valamint a következő időszak elképzeléseiről;</a:t>
            </a:r>
          </a:p>
          <a:p>
            <a:pPr lvl="0"/>
            <a:r>
              <a:rPr lang="hu-HU" sz="1200" dirty="0" smtClean="0"/>
              <a:t>segíti a térségi partnerségi kapcsolatok fejlődését;</a:t>
            </a:r>
          </a:p>
          <a:p>
            <a:pPr lvl="0"/>
            <a:r>
              <a:rPr lang="hu-HU" sz="1200" dirty="0" smtClean="0"/>
              <a:t>ellenőrzi és monitorozza a folyamatokat,</a:t>
            </a:r>
          </a:p>
          <a:p>
            <a:pPr lvl="0"/>
            <a:r>
              <a:rPr lang="hu-HU" sz="1200" dirty="0" smtClean="0"/>
              <a:t>nyomon követi, véleményezi és értékeli az eddigi projekteket, a munkaprogram és költségvetés teljesülését;</a:t>
            </a:r>
          </a:p>
          <a:p>
            <a:pPr lvl="0"/>
            <a:r>
              <a:rPr lang="hu-HU" sz="1200" dirty="0" smtClean="0"/>
              <a:t>jóváhagyja a Paktum Iroda beszámolóit</a:t>
            </a:r>
            <a:r>
              <a:rPr lang="hu-HU" dirty="0" smtClean="0"/>
              <a:t>.</a:t>
            </a:r>
          </a:p>
          <a:p>
            <a:pPr algn="ctr"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198483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Az Irányító Csoport döntéshozatala</a:t>
            </a:r>
          </a:p>
          <a:p>
            <a:pPr algn="ctr" eaLnBrk="1" hangingPunct="1">
              <a:buNone/>
            </a:pPr>
            <a:endParaRPr lang="hu-HU" b="1" dirty="0" smtClean="0"/>
          </a:p>
          <a:p>
            <a:pPr marL="0" indent="0" algn="just" eaLnBrk="1" hangingPunct="1">
              <a:buNone/>
            </a:pPr>
            <a:r>
              <a:rPr lang="hu-HU" dirty="0" smtClean="0">
                <a:ea typeface="ArcherPro Medium"/>
              </a:rPr>
              <a:t>Főszabályként a döntéseit egyszerű szótöbbséggel </a:t>
            </a:r>
            <a:r>
              <a:rPr lang="hu-HU" dirty="0" smtClean="0">
                <a:ea typeface="ArcherPro Medium"/>
              </a:rPr>
              <a:t>hozza, </a:t>
            </a:r>
            <a:r>
              <a:rPr lang="hu-HU" dirty="0" smtClean="0"/>
              <a:t>de törekszik a konszenzusra, elsődleges munkamódszerének tekinti az Irányító </a:t>
            </a:r>
            <a:endParaRPr lang="hu-HU" dirty="0" smtClean="0"/>
          </a:p>
          <a:p>
            <a:pPr marL="0" indent="0" algn="just" eaLnBrk="1" hangingPunct="1">
              <a:buNone/>
            </a:pPr>
            <a:r>
              <a:rPr lang="hu-HU" dirty="0" smtClean="0"/>
              <a:t>Csoportban </a:t>
            </a:r>
            <a:r>
              <a:rPr lang="hu-HU" dirty="0" smtClean="0"/>
              <a:t>képviselt egyes érdekek és nézőpontok közötti minél teljesebb konszenzus létrehozását. </a:t>
            </a:r>
            <a:r>
              <a:rPr lang="hu-HU" dirty="0" smtClean="0">
                <a:ea typeface="ArcherPro Medium"/>
              </a:rPr>
              <a:t> </a:t>
            </a:r>
          </a:p>
          <a:p>
            <a:pPr marL="0" indent="0" algn="just"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algn="just" eaLnBrk="1" hangingPunct="1">
              <a:buNone/>
            </a:pPr>
            <a:r>
              <a:rPr lang="hu-HU" dirty="0" smtClean="0"/>
              <a:t>K</a:t>
            </a:r>
            <a:r>
              <a:rPr lang="hu-HU" dirty="0" smtClean="0"/>
              <a:t>étharmados </a:t>
            </a:r>
            <a:r>
              <a:rPr lang="hu-HU" dirty="0" smtClean="0"/>
              <a:t>többséggel meghozott </a:t>
            </a:r>
            <a:r>
              <a:rPr lang="hu-HU" dirty="0" smtClean="0"/>
              <a:t>döntés </a:t>
            </a:r>
            <a:r>
              <a:rPr lang="hu-HU" dirty="0" smtClean="0"/>
              <a:t>szükséges:</a:t>
            </a:r>
          </a:p>
          <a:p>
            <a:pPr lvl="0"/>
            <a:r>
              <a:rPr lang="hu-HU" dirty="0" smtClean="0"/>
              <a:t>Az ügyrend elfogadása és módosítása,</a:t>
            </a:r>
          </a:p>
          <a:p>
            <a:pPr lvl="0"/>
            <a:r>
              <a:rPr lang="hu-HU" dirty="0" smtClean="0"/>
              <a:t>Az éves munkaprogram és költségvetés elfogadása, valamint az attól való eltérés,</a:t>
            </a:r>
          </a:p>
          <a:p>
            <a:pPr lvl="0"/>
            <a:r>
              <a:rPr lang="hu-HU" dirty="0" smtClean="0"/>
              <a:t>Bizottságok, munkacsoportok felállítására, összetételére vonatkozó döntés,</a:t>
            </a:r>
          </a:p>
          <a:p>
            <a:pPr lvl="0"/>
            <a:r>
              <a:rPr lang="hu-HU" dirty="0" smtClean="0"/>
              <a:t>Tag visszahívásának kezdeményezésére vonatkozó ajánlás tétele az elnöknek,</a:t>
            </a: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algn="just" eaLnBrk="1" hangingPunct="1">
              <a:buNone/>
            </a:pPr>
            <a:endParaRPr lang="hu-HU" dirty="0" smtClean="0"/>
          </a:p>
          <a:p>
            <a:pPr marL="0" indent="0" algn="just" eaLnBrk="1" hangingPunct="1">
              <a:buNone/>
            </a:pPr>
            <a:endParaRPr lang="hu-HU" dirty="0" smtClean="0"/>
          </a:p>
          <a:p>
            <a:pPr eaLnBrk="1" hangingPunct="1">
              <a:buNone/>
            </a:pPr>
            <a:r>
              <a:rPr lang="hu-HU" dirty="0" smtClean="0">
                <a:ea typeface="ArcherPro Medium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endParaRPr lang="hu-HU" b="1" dirty="0" smtClean="0"/>
          </a:p>
          <a:p>
            <a:pPr lvl="0"/>
            <a:r>
              <a:rPr lang="hu-HU" dirty="0" smtClean="0"/>
              <a:t>Új szerződő partner felvétele ,</a:t>
            </a:r>
          </a:p>
          <a:p>
            <a:pPr lvl="0"/>
            <a:r>
              <a:rPr lang="hu-HU" dirty="0" smtClean="0"/>
              <a:t>Az ülésen való részvétel – az egyébként arra jogosultakon kívüli személyek számára történő – megengedése tárgyában hozott határozat.</a:t>
            </a:r>
          </a:p>
          <a:p>
            <a:pPr eaLnBrk="1" hangingPunct="1">
              <a:buNone/>
            </a:pPr>
            <a:r>
              <a:rPr lang="hu-HU" b="1" dirty="0" smtClean="0">
                <a:ea typeface="ArcherPro Medium"/>
              </a:rPr>
              <a:t>DE</a:t>
            </a:r>
            <a:r>
              <a:rPr lang="hu-HU" b="1" dirty="0" smtClean="0">
                <a:ea typeface="ArcherPro Medium"/>
              </a:rPr>
              <a:t>: </a:t>
            </a:r>
          </a:p>
          <a:p>
            <a:pPr marL="0" indent="0" algn="just" eaLnBrk="1" hangingPunct="1">
              <a:buNone/>
            </a:pPr>
            <a:r>
              <a:rPr lang="hu-HU" dirty="0" smtClean="0"/>
              <a:t>Az Irányító Csoport szavazati joggal rendelkező tagjára vonatkozóan többletfeladatot vagy pénzügyi kötelezettség vállalást jelentő döntést csak a szavazati joggal rendelkező tag egyetértésével hozhat.</a:t>
            </a:r>
          </a:p>
          <a:p>
            <a:pPr marL="0" indent="0" algn="just" eaLnBrk="1" hangingPunct="1">
              <a:buNone/>
            </a:pPr>
            <a:endParaRPr lang="hu-HU" dirty="0" smtClean="0"/>
          </a:p>
          <a:p>
            <a:pPr marL="0" indent="0" algn="just" eaLnBrk="1" hangingPunct="1">
              <a:buNone/>
            </a:pPr>
            <a:r>
              <a:rPr lang="hu-HU" dirty="0" smtClean="0"/>
              <a:t>Az Irányító Csoport olyan döntést, amely valamely a Megállapodás Irányító Csoportjában szavazati joggal nem rendelkező tagra vonatkozóan többletfeladatot vagy pénzügyi kötelezettség vállalást jelent, csak a szavazati joggal nem rendelkező tag előzetes írásbeli hozzájárulásával hozhat.</a:t>
            </a:r>
          </a:p>
          <a:p>
            <a:pPr eaLnBrk="1" hangingPunct="1">
              <a:buNone/>
            </a:pPr>
            <a:r>
              <a:rPr lang="hu-HU" dirty="0" smtClean="0">
                <a:ea typeface="ArcherPro Medium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Az Irányító Csoport elnöke</a:t>
            </a:r>
          </a:p>
          <a:p>
            <a:pPr algn="ctr" eaLnBrk="1" hangingPunct="1">
              <a:buNone/>
            </a:pPr>
            <a:endParaRPr lang="hu-HU" b="1" dirty="0" smtClean="0"/>
          </a:p>
          <a:p>
            <a:pPr marL="0" indent="0" algn="just" eaLnBrk="1" hangingPunct="1">
              <a:buNone/>
            </a:pPr>
            <a:r>
              <a:rPr lang="hu-HU" dirty="0" smtClean="0"/>
              <a:t>A Irányító Csoport elnöke a Bács-Kiskun Megyei Közgyűlés mindenkori elnöke, helyettese a Bács-Kiskun Megyei Kormányhivatalt vezető mindenkori kormánymegbízott. </a:t>
            </a:r>
          </a:p>
          <a:p>
            <a:pPr marL="0" indent="0" algn="just" eaLnBrk="1" hangingPunct="1">
              <a:buNone/>
            </a:pPr>
            <a:endParaRPr lang="hu-HU" dirty="0" smtClean="0"/>
          </a:p>
          <a:p>
            <a:pPr marL="0" indent="0" algn="just" eaLnBrk="1" hangingPunct="1">
              <a:buNone/>
            </a:pPr>
            <a:r>
              <a:rPr lang="hu-HU" dirty="0" smtClean="0"/>
              <a:t>Egyik legfontosabb feladata az Irányító </a:t>
            </a:r>
            <a:r>
              <a:rPr lang="hu-HU" dirty="0" smtClean="0"/>
              <a:t>Csoport </a:t>
            </a:r>
            <a:r>
              <a:rPr lang="hu-HU" dirty="0" smtClean="0"/>
              <a:t>képviselete.</a:t>
            </a:r>
          </a:p>
          <a:p>
            <a:pPr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>
                <a:ea typeface="ArcherPro Medium"/>
              </a:rPr>
              <a:t>A Foglalkoztatási Fórum </a:t>
            </a:r>
          </a:p>
          <a:p>
            <a:pPr algn="ctr" eaLnBrk="1" hangingPunct="1">
              <a:buNone/>
            </a:pPr>
            <a:endParaRPr lang="hu-HU" b="1" dirty="0" smtClean="0"/>
          </a:p>
          <a:p>
            <a:pPr marL="0" indent="0" eaLnBrk="1" hangingPunct="1">
              <a:buNone/>
            </a:pPr>
            <a:r>
              <a:rPr lang="hu-HU" dirty="0" smtClean="0"/>
              <a:t>A Megállapodás „parlamentjeként” működik, nyitott minden érdeklődő helyi lakos és szervezet számára formális csatlakozás nélkül is. Egy évben legalább egy alkalommal kerül összehívásra</a:t>
            </a:r>
          </a:p>
          <a:p>
            <a:pPr marL="0" indent="0"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eaLnBrk="1" hangingPunct="1">
              <a:buNone/>
            </a:pPr>
            <a:r>
              <a:rPr lang="hu-HU" dirty="0" smtClean="0">
                <a:ea typeface="ArcherPro Medium"/>
              </a:rPr>
              <a:t>Feladatai: </a:t>
            </a:r>
          </a:p>
          <a:p>
            <a:pPr lvl="0"/>
            <a:r>
              <a:rPr lang="hu-HU" dirty="0" smtClean="0"/>
              <a:t>tájékozódik a térség munkaerő-piaci helyzetéről, elemzi a felmerülő problémák okait, és erről információt szolgáltat az érdekeltek számára;</a:t>
            </a:r>
          </a:p>
          <a:p>
            <a:pPr lvl="0"/>
            <a:r>
              <a:rPr lang="hu-HU" dirty="0" smtClean="0"/>
              <a:t>munkaerő-piaci projektjavaslatokat fogalmaz meg, javaslatokat ad az éves munkaprogramhoz;</a:t>
            </a:r>
          </a:p>
          <a:p>
            <a:pPr lvl="0"/>
            <a:r>
              <a:rPr lang="hu-HU" dirty="0" smtClean="0"/>
              <a:t>biztosítja a térségi szereplők közötti információáramlást és a vélemények cseréjét;</a:t>
            </a:r>
          </a:p>
          <a:p>
            <a:pPr lvl="0"/>
            <a:r>
              <a:rPr lang="hu-HU" dirty="0" smtClean="0"/>
              <a:t>segíti a szereplők közötti kezdeményezések összehangolását, a partnerségek kialakulását.</a:t>
            </a:r>
          </a:p>
          <a:p>
            <a:pPr marL="0" indent="0"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/>
              <a:t>A Paktum Iroda</a:t>
            </a:r>
          </a:p>
          <a:p>
            <a:pPr algn="ctr" eaLnBrk="1" hangingPunct="1">
              <a:buNone/>
            </a:pPr>
            <a:endParaRPr lang="hu-HU" b="1" dirty="0" smtClean="0"/>
          </a:p>
          <a:p>
            <a:pPr algn="just" eaLnBrk="1" hangingPunct="1">
              <a:buAutoNum type="arabicPeriod"/>
            </a:pPr>
            <a:r>
              <a:rPr lang="hu-HU" dirty="0" smtClean="0"/>
              <a:t>Projektek, pályázatok menedzselése</a:t>
            </a:r>
          </a:p>
          <a:p>
            <a:pPr algn="just" eaLnBrk="1" hangingPunct="1">
              <a:buAutoNum type="arabicPeriod"/>
            </a:pPr>
            <a:r>
              <a:rPr lang="hu-HU" dirty="0" smtClean="0"/>
              <a:t>Monitoring, értékelési tevékenység</a:t>
            </a:r>
          </a:p>
          <a:p>
            <a:pPr algn="just" eaLnBrk="1" hangingPunct="1">
              <a:buAutoNum type="arabicPeriod"/>
            </a:pPr>
            <a:r>
              <a:rPr lang="hu-HU" dirty="0" smtClean="0"/>
              <a:t>Az Irányító Csoport munkájával kapcsolatos adminisztratív és szakmai feladatok ellátása</a:t>
            </a:r>
          </a:p>
          <a:p>
            <a:pPr algn="just" eaLnBrk="1" hangingPunct="1">
              <a:buAutoNum type="arabicPeriod"/>
            </a:pPr>
            <a:r>
              <a:rPr lang="hu-HU" dirty="0" smtClean="0"/>
              <a:t>Pénzügyi, személyzeti tevékenység</a:t>
            </a:r>
          </a:p>
          <a:p>
            <a:pPr algn="just" eaLnBrk="1" hangingPunct="1">
              <a:buAutoNum type="arabicPeriod"/>
            </a:pPr>
            <a:endParaRPr lang="hu-HU" b="1" dirty="0" smtClean="0"/>
          </a:p>
          <a:p>
            <a:pPr marL="0" indent="0" eaLnBrk="1" hangingPunct="1">
              <a:buNone/>
            </a:pPr>
            <a:r>
              <a:rPr lang="hu-HU" dirty="0" smtClean="0"/>
              <a:t>A Paktum Iroda feladatait a Bács-Kiskun Megyei Önkormányzat Hivatala látja el.</a:t>
            </a:r>
          </a:p>
          <a:p>
            <a:pPr marL="0" indent="0" eaLnBrk="1" hangingPunct="1">
              <a:buNone/>
            </a:pP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zöveg helye 3"/>
          <p:cNvSpPr>
            <a:spLocks noGrp="1"/>
          </p:cNvSpPr>
          <p:nvPr>
            <p:ph type="body" sz="quarter" idx="14"/>
          </p:nvPr>
        </p:nvSpPr>
        <p:spPr>
          <a:xfrm>
            <a:off x="1104900" y="1614488"/>
            <a:ext cx="6934200" cy="4073525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None/>
            </a:pPr>
            <a:r>
              <a:rPr lang="hu-HU" b="1" dirty="0" smtClean="0"/>
              <a:t>Nyilvánosság</a:t>
            </a:r>
          </a:p>
          <a:p>
            <a:pPr marL="0" indent="0"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algn="just" eaLnBrk="1" hangingPunct="1">
              <a:buNone/>
            </a:pPr>
            <a:r>
              <a:rPr lang="hu-HU" dirty="0" smtClean="0"/>
              <a:t>A Megállapodás működtetése során nagy hangsúlyt kell fektetni a nyilvánosságra, amely lehetővé teszi a partnerség demokratikus működését, valamint a megfelelő társadalmi bevonást. Ennek a legfőbb színtere a Foglalkoztatási Fórum, amely nyitott minden érdeklődő helyi lakos és szervezet számára formális csatlakozás nélkül is.</a:t>
            </a:r>
          </a:p>
          <a:p>
            <a:pPr marL="0" indent="0" algn="just" eaLnBrk="1" hangingPunct="1">
              <a:buNone/>
            </a:pPr>
            <a:endParaRPr lang="hu-HU" dirty="0" smtClean="0">
              <a:ea typeface="ArcherPro Medium"/>
            </a:endParaRPr>
          </a:p>
          <a:p>
            <a:pPr marL="0" indent="0" algn="just" eaLnBrk="1" hangingPunct="1">
              <a:buNone/>
            </a:pPr>
            <a:r>
              <a:rPr lang="hu-HU" dirty="0" smtClean="0"/>
              <a:t>A sajtóval való kapcsolattartásért az elnök felelős.</a:t>
            </a:r>
            <a:endParaRPr lang="hu-HU" dirty="0" smtClean="0">
              <a:ea typeface="ArcherPro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cs-Kiskun">
      <a:dk1>
        <a:srgbClr val="1D3666"/>
      </a:dk1>
      <a:lt1>
        <a:sysClr val="window" lastClr="FFFFFF"/>
      </a:lt1>
      <a:dk2>
        <a:srgbClr val="1F497D"/>
      </a:dk2>
      <a:lt2>
        <a:srgbClr val="EEECE1"/>
      </a:lt2>
      <a:accent1>
        <a:srgbClr val="1D3666"/>
      </a:accent1>
      <a:accent2>
        <a:srgbClr val="FAAF42"/>
      </a:accent2>
      <a:accent3>
        <a:srgbClr val="77787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727</Words>
  <Application>Microsoft Office PowerPoint</Application>
  <PresentationFormat>Diavetítés a képernyőre (4:3 oldalarány)</PresentationFormat>
  <Paragraphs>103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 Theme</vt:lpstr>
      <vt:lpstr>Együttműködés a helyben foglalkoztatásért – Bács-Kiskun megyei foglalkoztatás és gazdaságfejlesztési megállapodás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Marton</dc:creator>
  <cp:lastModifiedBy>FarkasL</cp:lastModifiedBy>
  <cp:revision>51</cp:revision>
  <dcterms:created xsi:type="dcterms:W3CDTF">2015-08-14T12:20:31Z</dcterms:created>
  <dcterms:modified xsi:type="dcterms:W3CDTF">2016-09-28T07:34:51Z</dcterms:modified>
</cp:coreProperties>
</file>