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</p:sldMasterIdLst>
  <p:notesMasterIdLst>
    <p:notesMasterId r:id="rId12"/>
  </p:notesMasterIdLst>
  <p:sldIdLst>
    <p:sldId id="256" r:id="rId2"/>
    <p:sldId id="283" r:id="rId3"/>
    <p:sldId id="289" r:id="rId4"/>
    <p:sldId id="290" r:id="rId5"/>
    <p:sldId id="294" r:id="rId6"/>
    <p:sldId id="291" r:id="rId7"/>
    <p:sldId id="292" r:id="rId8"/>
    <p:sldId id="288" r:id="rId9"/>
    <p:sldId id="295" r:id="rId10"/>
    <p:sldId id="258" r:id="rId11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8343" autoAdjust="0"/>
  </p:normalViewPr>
  <p:slideViewPr>
    <p:cSldViewPr snapToObjects="1">
      <p:cViewPr>
        <p:scale>
          <a:sx n="90" d="100"/>
          <a:sy n="90" d="100"/>
        </p:scale>
        <p:origin x="-2160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59" d="100"/>
          <a:sy n="59" d="100"/>
        </p:scale>
        <p:origin x="-2556" y="-9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hu-HU"/>
              <a:t>TOP prioritások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6783804802177554E-4"/>
          <c:y val="0.12344147953728014"/>
          <c:w val="0.41667432195975562"/>
          <c:h val="0.8333486439195108"/>
        </c:manualLayout>
      </c:layout>
      <c:pie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TOP prioritások</c:v>
                </c:pt>
              </c:strCache>
            </c:strRef>
          </c:tx>
          <c:explosion val="6"/>
          <c:dPt>
            <c:idx val="4"/>
            <c:bubble3D val="0"/>
            <c:spPr>
              <a:ln>
                <a:solidFill>
                  <a:schemeClr val="accent1"/>
                </a:solidFill>
              </a:ln>
            </c:spPr>
          </c:dPt>
          <c:dPt>
            <c:idx val="6"/>
            <c:bubble3D val="0"/>
            <c:explosion val="3"/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Munka1!$A$2:$A$8</c:f>
              <c:strCache>
                <c:ptCount val="7"/>
                <c:pt idx="0">
                  <c:v>1. Térségi gazdasági környezet fejlesztése a foglalkoztatás elősegítésére</c:v>
                </c:pt>
                <c:pt idx="1">
                  <c:v>2. Vállalkozásbarát, népességmegtartó településfejlesztés</c:v>
                </c:pt>
                <c:pt idx="2">
                  <c:v>3. Alacsony széndioxid kibocsátású gazdaságra való áttérés kiemelten a városi területeken</c:v>
                </c:pt>
                <c:pt idx="3">
                  <c:v>4. A helyi közösségi szolgáltatások  fejlesztése és a társadalmi együttműködés erősítése</c:v>
                </c:pt>
                <c:pt idx="4">
                  <c:v>5. Megyei és helyi emberi erőforrás fejlesztések, foglalkoztatás-ösztönzés  és társadalmi együttműködés</c:v>
                </c:pt>
                <c:pt idx="5">
                  <c:v>6. Fenntartható  városfejlesztés a megyei jogú városokban</c:v>
                </c:pt>
                <c:pt idx="6">
                  <c:v>7. CLLD</c:v>
                </c:pt>
              </c:strCache>
            </c:strRef>
          </c:cat>
          <c:val>
            <c:numRef>
              <c:f>Munka1!$B$2:$B$8</c:f>
              <c:numCache>
                <c:formatCode>_(* #,##0.00_);_(* \(#,##0.00\);_(* "-"??_);_(@_)</c:formatCode>
                <c:ptCount val="7"/>
                <c:pt idx="0">
                  <c:v>298.45049812650922</c:v>
                </c:pt>
                <c:pt idx="1">
                  <c:v>147.78507728092504</c:v>
                </c:pt>
                <c:pt idx="2">
                  <c:v>200.98574075932021</c:v>
                </c:pt>
                <c:pt idx="3">
                  <c:v>61.769141519376674</c:v>
                </c:pt>
                <c:pt idx="4">
                  <c:v>89.691485553852019</c:v>
                </c:pt>
                <c:pt idx="5">
                  <c:v>387.0421506821346</c:v>
                </c:pt>
                <c:pt idx="6">
                  <c:v>45.644259764526296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43522692635291266"/>
          <c:y val="0.12257017240648452"/>
          <c:w val="0.55551389351800462"/>
          <c:h val="0.87742976572372899"/>
        </c:manualLayout>
      </c:layout>
      <c:overlay val="0"/>
      <c:txPr>
        <a:bodyPr/>
        <a:lstStyle/>
        <a:p>
          <a:pPr>
            <a:defRPr sz="1400"/>
          </a:pPr>
          <a:endParaRPr lang="hu-H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hu-H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230F8-2015-46AC-9C15-B08EDE877F5D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5C11E-540C-488B-B718-84796C0B45F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658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E3A78-C37F-457D-BAA7-EF535DA1CF38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0885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pPr/>
              <a:t>8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pPr/>
              <a:t>9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pPr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rtalomrész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5236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961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9027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4561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56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6175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5172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877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349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0357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7408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 hasCustomPrompt="1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dirty="0" smtClean="0"/>
              <a:t>Prezentáció Címe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495800" y="3886200"/>
            <a:ext cx="4343400" cy="914400"/>
          </a:xfrm>
        </p:spPr>
        <p:txBody>
          <a:bodyPr wrap="square" anchor="t"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dirty="0" smtClean="0"/>
              <a:t>Click to edit Alcím</a:t>
            </a:r>
          </a:p>
          <a:p>
            <a:pPr lvl="0"/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572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Click to edit Master text styles</a:t>
            </a:r>
          </a:p>
          <a:p>
            <a:pPr lvl="1"/>
            <a:r>
              <a:rPr lang="hu-HU" dirty="0" smtClean="0"/>
              <a:t>Second level</a:t>
            </a:r>
          </a:p>
          <a:p>
            <a:pPr lvl="2"/>
            <a:r>
              <a:rPr lang="hu-HU" dirty="0" smtClean="0"/>
              <a:t>Third level</a:t>
            </a:r>
          </a:p>
          <a:p>
            <a:pPr lvl="3"/>
            <a:r>
              <a:rPr lang="hu-HU" dirty="0" smtClean="0"/>
              <a:t>Fourth level</a:t>
            </a:r>
          </a:p>
          <a:p>
            <a:pPr lvl="4"/>
            <a:r>
              <a:rPr lang="hu-HU" dirty="0" smtClean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34000" y="1600200"/>
            <a:ext cx="3352800" cy="41148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hu-H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240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64142871-7357-434F-A8F3-CECC6D136ADE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702C4939-F161-2245-8138-B1FA9F0D34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457200" y="3810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all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kumimoji="0" lang="en-US" sz="2400" b="1" i="0" u="none" strike="noStrike" kern="1200" cap="all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05FFA-4383-4574-9830-A5FF25BE8406}" type="datetimeFigureOut">
              <a:rPr lang="hu-HU" smtClean="0"/>
              <a:pPr/>
              <a:t>2016.10.04.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CFDF-B4B8-4D79-9C23-DD008FAF0A0B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7" name="Picture 8" descr="prezentacio_2020_beliv_bg_ME.jp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16" y="0"/>
            <a:ext cx="9142569" cy="6857998"/>
          </a:xfrm>
          <a:prstGeom prst="rect">
            <a:avLst/>
          </a:prstGeom>
        </p:spPr>
      </p:pic>
      <p:pic>
        <p:nvPicPr>
          <p:cNvPr id="8" name="Picture 8" descr="prezentacio_2020_beliv_bg_ME.jpg"/>
          <p:cNvPicPr>
            <a:picLocks noChangeAspect="1"/>
          </p:cNvPicPr>
          <p:nvPr userDrawn="1"/>
        </p:nvPicPr>
        <p:blipFill rotWithShape="1">
          <a:blip r:embed="rId18"/>
          <a:srcRect t="83305"/>
          <a:stretch/>
        </p:blipFill>
        <p:spPr>
          <a:xfrm>
            <a:off x="-1016" y="5715008"/>
            <a:ext cx="9145016" cy="114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8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50" r:id="rId13"/>
    <p:sldLayoutId id="2147483656" r:id="rId14"/>
    <p:sldLayoutId id="2147483657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8" y="620688"/>
            <a:ext cx="7866323" cy="3888432"/>
          </a:xfrm>
        </p:spPr>
        <p:txBody>
          <a:bodyPr/>
          <a:lstStyle/>
          <a:p>
            <a:pPr algn="ctr"/>
            <a:r>
              <a:rPr lang="hu-HU" sz="2000" dirty="0" smtClean="0"/>
              <a:t/>
            </a:r>
            <a:br>
              <a:rPr lang="hu-HU" sz="2000" dirty="0" smtClean="0"/>
            </a:br>
            <a:r>
              <a:rPr lang="hu-HU" sz="2000" b="0" dirty="0" smtClean="0"/>
              <a:t/>
            </a:r>
            <a:br>
              <a:rPr lang="hu-HU" sz="2000" b="0" dirty="0" smtClean="0"/>
            </a:br>
            <a:r>
              <a:rPr lang="hu-HU" sz="2000" dirty="0" smtClean="0"/>
              <a:t>Terület- és Településfejlesztési Operatív Program </a:t>
            </a:r>
            <a:r>
              <a:rPr lang="hu-HU" sz="2000" b="0" dirty="0" smtClean="0"/>
              <a:t/>
            </a:r>
            <a:br>
              <a:rPr lang="hu-HU" sz="2000" b="0" dirty="0" smtClean="0"/>
            </a:br>
            <a:r>
              <a:rPr lang="hu-HU" sz="2000" b="0" dirty="0" smtClean="0"/>
              <a:t/>
            </a:r>
            <a:br>
              <a:rPr lang="hu-HU" sz="2000" b="0" dirty="0" smtClean="0"/>
            </a:br>
            <a:r>
              <a:rPr lang="hu-HU" sz="2000" dirty="0" smtClean="0"/>
              <a:t>TOP-5.1.1-15 </a:t>
            </a:r>
            <a:br>
              <a:rPr lang="hu-HU" sz="2000" dirty="0" smtClean="0"/>
            </a:br>
            <a:r>
              <a:rPr lang="hu-HU" sz="2000" dirty="0" smtClean="0"/>
              <a:t> Megyei szintű foglalkoztatási megállapodások, foglalkoztatási-gazdaságfejlesztési együttműködések </a:t>
            </a:r>
            <a:br>
              <a:rPr lang="hu-HU" sz="2000" dirty="0" smtClean="0"/>
            </a:br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b="0" dirty="0" smtClean="0"/>
              <a:t/>
            </a:r>
            <a:br>
              <a:rPr lang="hu-HU" sz="2400" b="0" dirty="0" smtClean="0"/>
            </a:br>
            <a:r>
              <a:rPr lang="hu-HU" sz="2400" b="0" dirty="0" smtClean="0"/>
              <a:t/>
            </a:r>
            <a:br>
              <a:rPr lang="hu-HU" sz="2400" b="0" dirty="0" smtClean="0"/>
            </a:br>
            <a:r>
              <a:rPr lang="hu-HU" sz="2400" b="0" dirty="0"/>
              <a:t/>
            </a:r>
            <a:br>
              <a:rPr lang="hu-HU" sz="2400" b="0" dirty="0"/>
            </a:br>
            <a:r>
              <a:rPr lang="hu-HU" sz="2400" b="0" dirty="0" smtClean="0"/>
              <a:t/>
            </a:r>
            <a:br>
              <a:rPr lang="hu-HU" sz="2400" b="0" dirty="0" smtClean="0"/>
            </a:br>
            <a:r>
              <a:rPr lang="hu-HU" sz="2400" b="0" dirty="0"/>
              <a:t/>
            </a:r>
            <a:br>
              <a:rPr lang="hu-HU" sz="2400" b="0" dirty="0"/>
            </a:br>
            <a:endParaRPr lang="hu-HU" sz="1600" dirty="0"/>
          </a:p>
        </p:txBody>
      </p:sp>
      <p:sp>
        <p:nvSpPr>
          <p:cNvPr id="3" name="Téglalap 2"/>
          <p:cNvSpPr/>
          <p:nvPr/>
        </p:nvSpPr>
        <p:spPr>
          <a:xfrm>
            <a:off x="251520" y="4941168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Nemzetgazdasági Minisztérium </a:t>
            </a:r>
          </a:p>
          <a:p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Munkaerő-közvetítési és Koordinációs Főosztály</a:t>
            </a:r>
          </a:p>
        </p:txBody>
      </p:sp>
    </p:spTree>
    <p:extLst>
      <p:ext uri="{BB962C8B-B14F-4D97-AF65-F5344CB8AC3E}">
        <p14:creationId xmlns:p14="http://schemas.microsoft.com/office/powerpoint/2010/main" val="116977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5" y="157200"/>
            <a:ext cx="8280920" cy="926976"/>
          </a:xfrm>
        </p:spPr>
        <p:txBody>
          <a:bodyPr/>
          <a:lstStyle/>
          <a:p>
            <a:pPr algn="ctr"/>
            <a:r>
              <a:rPr lang="hu-HU" sz="2400" b="0" dirty="0" smtClean="0"/>
              <a:t/>
            </a:r>
            <a:br>
              <a:rPr lang="hu-HU" sz="2400" b="0" dirty="0" smtClean="0"/>
            </a:br>
            <a:r>
              <a:rPr lang="hu-HU" sz="2400" dirty="0" smtClean="0">
                <a:solidFill>
                  <a:prstClr val="white"/>
                </a:solidFill>
              </a:rPr>
              <a:t>TOP fejlesztési irányok, forrásfelosztás</a:t>
            </a:r>
            <a:endParaRPr lang="hu-HU" sz="2400" b="0" dirty="0"/>
          </a:p>
        </p:txBody>
      </p:sp>
      <p:sp>
        <p:nvSpPr>
          <p:cNvPr id="3" name="Téglalap 2"/>
          <p:cNvSpPr/>
          <p:nvPr/>
        </p:nvSpPr>
        <p:spPr>
          <a:xfrm>
            <a:off x="474453" y="1997839"/>
            <a:ext cx="8274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dirty="0"/>
          </a:p>
        </p:txBody>
      </p:sp>
      <p:graphicFrame>
        <p:nvGraphicFramePr>
          <p:cNvPr id="6" name="Tartalom hely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6063751"/>
              </p:ext>
            </p:extLst>
          </p:nvPr>
        </p:nvGraphicFramePr>
        <p:xfrm>
          <a:off x="338428" y="1340768"/>
          <a:ext cx="8424936" cy="453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822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5" y="157200"/>
            <a:ext cx="8280920" cy="926976"/>
          </a:xfrm>
        </p:spPr>
        <p:txBody>
          <a:bodyPr/>
          <a:lstStyle/>
          <a:p>
            <a:pPr algn="ctr"/>
            <a:r>
              <a:rPr lang="hu-HU" sz="2400" b="0" dirty="0" smtClean="0"/>
              <a:t/>
            </a:r>
            <a:br>
              <a:rPr lang="hu-HU" sz="2400" b="0" dirty="0" smtClean="0"/>
            </a:br>
            <a:r>
              <a:rPr lang="hu-HU" sz="2400" dirty="0" smtClean="0">
                <a:solidFill>
                  <a:prstClr val="white"/>
                </a:solidFill>
              </a:rPr>
              <a:t>TOP foglalkoztatási intézkedések</a:t>
            </a:r>
            <a:endParaRPr lang="hu-HU" sz="2400" b="0" dirty="0"/>
          </a:p>
        </p:txBody>
      </p:sp>
      <p:sp>
        <p:nvSpPr>
          <p:cNvPr id="3" name="Téglalap 2"/>
          <p:cNvSpPr/>
          <p:nvPr/>
        </p:nvSpPr>
        <p:spPr>
          <a:xfrm>
            <a:off x="474453" y="1997839"/>
            <a:ext cx="8274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dirty="0"/>
          </a:p>
        </p:txBody>
      </p:sp>
      <p:sp>
        <p:nvSpPr>
          <p:cNvPr id="7" name="Téglalap 6"/>
          <p:cNvSpPr/>
          <p:nvPr/>
        </p:nvSpPr>
        <p:spPr>
          <a:xfrm>
            <a:off x="251520" y="1340768"/>
            <a:ext cx="820891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TOP 5. prioritás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i tengely kialakításának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elsődleges célja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, hogy az Európa 2020 – Az intelligens, fenntartható és inkluzív növekedés stratégiája által kiemelten a foglalkoztatás, illetve a szegénység és társadalmi kirekesztés területén megfogalmazott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célkitűzések megvalósulásához helyi, területi alapon szervezett programok által járuljon hozzá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, úgy hogy azok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szervesen illeszkednek, illetve a szakmai kapcsolódások szerint kiegészítik a TOP ERFA prioritásaiban tervezett gazdaságfejlesztési és </a:t>
            </a:r>
            <a:r>
              <a:rPr lang="hu-HU" b="1" dirty="0" err="1" smtClean="0">
                <a:latin typeface="Arial" pitchFamily="34" charset="0"/>
                <a:cs typeface="Arial" pitchFamily="34" charset="0"/>
              </a:rPr>
              <a:t>városrehabilitációs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 beavatkozásokat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hu-HU" dirty="0" smtClean="0">
                <a:latin typeface="Arial" pitchFamily="34" charset="0"/>
                <a:cs typeface="Arial" pitchFamily="34" charset="0"/>
              </a:rPr>
              <a:t>Ezek a beavatkozások </a:t>
            </a:r>
            <a:r>
              <a:rPr lang="hu-HU" b="1" dirty="0" smtClean="0">
                <a:latin typeface="Arial" pitchFamily="34" charset="0"/>
                <a:cs typeface="Arial" pitchFamily="34" charset="0"/>
              </a:rPr>
              <a:t>közvetlenül kapcsolódnak az 1. prioritásban támogatott foglalkoztatási célú gazdaságfejlesztési (ipari park, helyi gazdaságfejlesztés, turizmus, közlekedés fejlesztés, családbarát szolgáltatásfejlesztés) beavatkozásokhoz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, azokkal szinergiában, programalapon valósulnak meg. </a:t>
            </a:r>
            <a:endParaRPr lang="hu-H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22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5" y="157200"/>
            <a:ext cx="8280920" cy="926976"/>
          </a:xfrm>
        </p:spPr>
        <p:txBody>
          <a:bodyPr/>
          <a:lstStyle/>
          <a:p>
            <a:pPr algn="ctr"/>
            <a:r>
              <a:rPr lang="hu-HU" sz="2400" b="0" dirty="0" smtClean="0"/>
              <a:t/>
            </a:r>
            <a:br>
              <a:rPr lang="hu-HU" sz="2400" b="0" dirty="0" smtClean="0"/>
            </a:br>
            <a:r>
              <a:rPr lang="hu-HU" sz="2400" dirty="0" smtClean="0">
                <a:solidFill>
                  <a:prstClr val="white"/>
                </a:solidFill>
              </a:rPr>
              <a:t>TOP foglalkoztatási intézkedések</a:t>
            </a:r>
            <a:endParaRPr lang="hu-HU" sz="2400" b="0" dirty="0"/>
          </a:p>
        </p:txBody>
      </p:sp>
      <p:sp>
        <p:nvSpPr>
          <p:cNvPr id="3" name="Téglalap 2"/>
          <p:cNvSpPr/>
          <p:nvPr/>
        </p:nvSpPr>
        <p:spPr>
          <a:xfrm>
            <a:off x="474453" y="1997839"/>
            <a:ext cx="8274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dirty="0"/>
          </a:p>
        </p:txBody>
      </p:sp>
      <p:sp>
        <p:nvSpPr>
          <p:cNvPr id="7" name="Téglalap 6"/>
          <p:cNvSpPr/>
          <p:nvPr/>
        </p:nvSpPr>
        <p:spPr>
          <a:xfrm>
            <a:off x="474452" y="1772816"/>
            <a:ext cx="849003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cap="all" dirty="0" smtClean="0">
                <a:latin typeface="Arial" pitchFamily="34" charset="0"/>
                <a:cs typeface="Arial" pitchFamily="34" charset="0"/>
              </a:rPr>
              <a:t>TOP-5.1.1-15</a:t>
            </a:r>
            <a:r>
              <a:rPr lang="hu-HU" sz="2800" b="1" cap="all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2800" cap="all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2800" dirty="0" smtClean="0">
                <a:latin typeface="Arial" pitchFamily="34" charset="0"/>
                <a:cs typeface="Arial" pitchFamily="34" charset="0"/>
              </a:rPr>
              <a:t> Megyei szintű foglalkoztatási megállapodások, foglalkoztatási-gazdaságfejlesztési együttműködések</a:t>
            </a:r>
          </a:p>
          <a:p>
            <a:endParaRPr lang="hu-H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hu-HU" sz="2800" cap="all" dirty="0" smtClean="0">
                <a:latin typeface="Arial" pitchFamily="34" charset="0"/>
                <a:cs typeface="Arial" pitchFamily="34" charset="0"/>
              </a:rPr>
              <a:t>TOP-5.1.2-15</a:t>
            </a:r>
            <a:r>
              <a:rPr lang="hu-HU" sz="2800" dirty="0" smtClean="0">
                <a:latin typeface="Arial" pitchFamily="34" charset="0"/>
                <a:cs typeface="Arial" pitchFamily="34" charset="0"/>
              </a:rPr>
              <a:t> Helyi foglalkoztatási együttműködések</a:t>
            </a:r>
          </a:p>
          <a:p>
            <a:endParaRPr lang="hu-H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hu-HU" sz="2800" cap="all" dirty="0" smtClean="0">
                <a:latin typeface="Arial" pitchFamily="34" charset="0"/>
                <a:cs typeface="Arial" pitchFamily="34" charset="0"/>
              </a:rPr>
              <a:t>TOP-6.8.2-15</a:t>
            </a:r>
            <a:r>
              <a:rPr lang="hu-HU" sz="2800" dirty="0" smtClean="0">
                <a:latin typeface="Arial" pitchFamily="34" charset="0"/>
                <a:cs typeface="Arial" pitchFamily="34" charset="0"/>
              </a:rPr>
              <a:t> Helyi foglalkoztatási együttműködések a megyei jogú város területén és várostérségében</a:t>
            </a:r>
            <a:endParaRPr lang="hu-H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22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96378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smtClean="0">
                <a:solidFill>
                  <a:srgbClr val="FFFFFF"/>
                </a:solidFill>
              </a:rPr>
              <a:t>Paktumrendszer</a:t>
            </a:r>
            <a:endParaRPr lang="hu-HU" sz="3600" dirty="0">
              <a:solidFill>
                <a:srgbClr val="FFFFFF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116632" y="-243408"/>
            <a:ext cx="10260632" cy="79928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sz="1800" dirty="0"/>
          </a:p>
        </p:txBody>
      </p:sp>
      <p:sp>
        <p:nvSpPr>
          <p:cNvPr id="4" name="Ellipszis 3"/>
          <p:cNvSpPr/>
          <p:nvPr/>
        </p:nvSpPr>
        <p:spPr>
          <a:xfrm>
            <a:off x="0" y="1239378"/>
            <a:ext cx="9143999" cy="5618622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8" name="Ellipszis 7"/>
          <p:cNvSpPr/>
          <p:nvPr/>
        </p:nvSpPr>
        <p:spPr>
          <a:xfrm>
            <a:off x="539551" y="2430407"/>
            <a:ext cx="3615393" cy="294280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5.1.1</a:t>
            </a:r>
            <a:endParaRPr lang="hu-HU" dirty="0"/>
          </a:p>
        </p:txBody>
      </p:sp>
      <p:sp>
        <p:nvSpPr>
          <p:cNvPr id="13" name="Ellipszis 12"/>
          <p:cNvSpPr/>
          <p:nvPr/>
        </p:nvSpPr>
        <p:spPr>
          <a:xfrm>
            <a:off x="5113602" y="2107241"/>
            <a:ext cx="3573198" cy="301502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5.1.1</a:t>
            </a:r>
            <a:endParaRPr lang="hu-HU" dirty="0"/>
          </a:p>
        </p:txBody>
      </p:sp>
      <p:sp>
        <p:nvSpPr>
          <p:cNvPr id="14" name="Ellipszis 13"/>
          <p:cNvSpPr/>
          <p:nvPr/>
        </p:nvSpPr>
        <p:spPr>
          <a:xfrm>
            <a:off x="913409" y="3700596"/>
            <a:ext cx="1008112" cy="97492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5.1.2</a:t>
            </a:r>
            <a:endParaRPr lang="hu-HU" dirty="0"/>
          </a:p>
        </p:txBody>
      </p:sp>
      <p:sp>
        <p:nvSpPr>
          <p:cNvPr id="15" name="Ellipszis 14"/>
          <p:cNvSpPr/>
          <p:nvPr/>
        </p:nvSpPr>
        <p:spPr>
          <a:xfrm>
            <a:off x="1928714" y="4266072"/>
            <a:ext cx="1008112" cy="97492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5.1.2</a:t>
            </a:r>
            <a:endParaRPr lang="hu-HU" dirty="0"/>
          </a:p>
        </p:txBody>
      </p:sp>
      <p:sp>
        <p:nvSpPr>
          <p:cNvPr id="16" name="Ellipszis 15"/>
          <p:cNvSpPr/>
          <p:nvPr/>
        </p:nvSpPr>
        <p:spPr>
          <a:xfrm>
            <a:off x="1339135" y="2639828"/>
            <a:ext cx="1008112" cy="97492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5.1.2</a:t>
            </a:r>
            <a:endParaRPr lang="hu-HU" dirty="0"/>
          </a:p>
        </p:txBody>
      </p:sp>
      <p:sp>
        <p:nvSpPr>
          <p:cNvPr id="17" name="Ellipszis 16"/>
          <p:cNvSpPr/>
          <p:nvPr/>
        </p:nvSpPr>
        <p:spPr>
          <a:xfrm>
            <a:off x="2610619" y="2803688"/>
            <a:ext cx="1008112" cy="97492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5.1.2</a:t>
            </a:r>
            <a:endParaRPr lang="hu-HU" dirty="0"/>
          </a:p>
        </p:txBody>
      </p:sp>
      <p:sp>
        <p:nvSpPr>
          <p:cNvPr id="18" name="Ellipszis 17"/>
          <p:cNvSpPr/>
          <p:nvPr/>
        </p:nvSpPr>
        <p:spPr>
          <a:xfrm>
            <a:off x="3046249" y="3901811"/>
            <a:ext cx="2304256" cy="190299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6.8.2</a:t>
            </a:r>
            <a:endParaRPr lang="hu-HU" dirty="0"/>
          </a:p>
        </p:txBody>
      </p:sp>
      <p:sp>
        <p:nvSpPr>
          <p:cNvPr id="19" name="Ellipszis 18"/>
          <p:cNvSpPr/>
          <p:nvPr/>
        </p:nvSpPr>
        <p:spPr>
          <a:xfrm>
            <a:off x="4172084" y="1511782"/>
            <a:ext cx="2304256" cy="190299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6.8.2</a:t>
            </a:r>
            <a:endParaRPr lang="hu-HU" dirty="0"/>
          </a:p>
        </p:txBody>
      </p:sp>
      <p:sp>
        <p:nvSpPr>
          <p:cNvPr id="20" name="Ellipszis 19"/>
          <p:cNvSpPr/>
          <p:nvPr/>
        </p:nvSpPr>
        <p:spPr>
          <a:xfrm>
            <a:off x="6476340" y="3965570"/>
            <a:ext cx="1008112" cy="97492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5.1.2</a:t>
            </a:r>
            <a:endParaRPr lang="hu-HU" dirty="0"/>
          </a:p>
        </p:txBody>
      </p:sp>
      <p:sp>
        <p:nvSpPr>
          <p:cNvPr id="21" name="Ellipszis 20"/>
          <p:cNvSpPr/>
          <p:nvPr/>
        </p:nvSpPr>
        <p:spPr>
          <a:xfrm>
            <a:off x="7501170" y="3291149"/>
            <a:ext cx="1008112" cy="97492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5.1.2</a:t>
            </a:r>
            <a:endParaRPr lang="hu-HU" dirty="0"/>
          </a:p>
        </p:txBody>
      </p:sp>
      <p:sp>
        <p:nvSpPr>
          <p:cNvPr id="22" name="Ellipszis 21"/>
          <p:cNvSpPr/>
          <p:nvPr/>
        </p:nvSpPr>
        <p:spPr>
          <a:xfrm>
            <a:off x="6900201" y="2326520"/>
            <a:ext cx="1008112" cy="97492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5.1.2</a:t>
            </a:r>
            <a:endParaRPr lang="hu-HU" dirty="0"/>
          </a:p>
        </p:txBody>
      </p:sp>
      <p:sp>
        <p:nvSpPr>
          <p:cNvPr id="23" name="Ellipszis 22"/>
          <p:cNvSpPr/>
          <p:nvPr/>
        </p:nvSpPr>
        <p:spPr>
          <a:xfrm>
            <a:off x="5436096" y="3478109"/>
            <a:ext cx="1008112" cy="97492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TOP 5.1.2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2225477" y="1784076"/>
            <a:ext cx="1929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>
                <a:solidFill>
                  <a:schemeClr val="bg1"/>
                </a:solidFill>
              </a:rPr>
              <a:t>Országos paktumrendszer</a:t>
            </a:r>
          </a:p>
        </p:txBody>
      </p:sp>
    </p:spTree>
    <p:extLst>
      <p:ext uri="{BB962C8B-B14F-4D97-AF65-F5344CB8AC3E}">
        <p14:creationId xmlns:p14="http://schemas.microsoft.com/office/powerpoint/2010/main" val="27065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5" y="157200"/>
            <a:ext cx="8280920" cy="926976"/>
          </a:xfrm>
        </p:spPr>
        <p:txBody>
          <a:bodyPr/>
          <a:lstStyle/>
          <a:p>
            <a:pPr algn="ctr"/>
            <a:r>
              <a:rPr lang="hu-HU" sz="2400" b="0" dirty="0" smtClean="0"/>
              <a:t/>
            </a:r>
            <a:br>
              <a:rPr lang="hu-HU" sz="2400" b="0" dirty="0" smtClean="0"/>
            </a:br>
            <a:r>
              <a:rPr lang="hu-HU" sz="2400" dirty="0" smtClean="0">
                <a:solidFill>
                  <a:prstClr val="white"/>
                </a:solidFill>
              </a:rPr>
              <a:t>megyei paktumok</a:t>
            </a:r>
            <a:endParaRPr lang="hu-HU" sz="2400" b="0" dirty="0"/>
          </a:p>
        </p:txBody>
      </p:sp>
      <p:sp>
        <p:nvSpPr>
          <p:cNvPr id="3" name="Téglalap 2"/>
          <p:cNvSpPr/>
          <p:nvPr/>
        </p:nvSpPr>
        <p:spPr>
          <a:xfrm>
            <a:off x="474453" y="1997839"/>
            <a:ext cx="8274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dirty="0"/>
          </a:p>
        </p:txBody>
      </p:sp>
      <p:sp>
        <p:nvSpPr>
          <p:cNvPr id="7" name="Téglalap 6"/>
          <p:cNvSpPr/>
          <p:nvPr/>
        </p:nvSpPr>
        <p:spPr>
          <a:xfrm>
            <a:off x="251520" y="1997839"/>
            <a:ext cx="82740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just">
              <a:buFont typeface="Arial" pitchFamily="34" charset="0"/>
              <a:buChar char="•"/>
            </a:pPr>
            <a:r>
              <a:rPr lang="hu-HU" sz="2000" dirty="0" smtClean="0">
                <a:latin typeface="Arial" pitchFamily="34" charset="0"/>
                <a:cs typeface="Arial" pitchFamily="34" charset="0"/>
              </a:rPr>
              <a:t>Cél, hogy a megyei önkormányzatok vezetésével, az egész megyére kiterjedően </a:t>
            </a:r>
            <a:r>
              <a:rPr lang="hu-HU" sz="2000" b="1" dirty="0" smtClean="0">
                <a:latin typeface="Arial" pitchFamily="34" charset="0"/>
                <a:cs typeface="Arial" pitchFamily="34" charset="0"/>
              </a:rPr>
              <a:t>létrejövő és, vagy már működő foglalkoztatási együttműködések, partnerségek (paktumok) hozzájussanak azon forrásokhoz, melyek segítségével - kialakított stratégiájuk mentén - képzési és foglalkoztatási programjaikat megvalósíthatják. </a:t>
            </a:r>
          </a:p>
          <a:p>
            <a:pPr lvl="1" indent="-457200" algn="just">
              <a:buFont typeface="Arial" pitchFamily="34" charset="0"/>
              <a:buChar char="•"/>
            </a:pPr>
            <a:r>
              <a:rPr lang="hu-HU" sz="2000" dirty="0" smtClean="0">
                <a:latin typeface="Arial" pitchFamily="34" charset="0"/>
                <a:cs typeface="Arial" pitchFamily="34" charset="0"/>
              </a:rPr>
              <a:t>A megyei szintű foglalkoztatási együttműködés a megye egészére kiterjedő célokkal és tevékenységekkel működik,</a:t>
            </a:r>
          </a:p>
          <a:p>
            <a:pPr lvl="1" indent="-457200" algn="just">
              <a:buFont typeface="Arial" pitchFamily="34" charset="0"/>
              <a:buChar char="•"/>
            </a:pPr>
            <a:r>
              <a:rPr lang="hu-HU" sz="2000" dirty="0" smtClean="0">
                <a:latin typeface="Arial" pitchFamily="34" charset="0"/>
                <a:cs typeface="Arial" pitchFamily="34" charset="0"/>
              </a:rPr>
              <a:t>ösztönzi, előkészíti, segíti a helyi foglalkoztatási és gazdaságfejlesztési kezdeményezéseket, </a:t>
            </a:r>
          </a:p>
          <a:p>
            <a:pPr lvl="1" indent="-457200" algn="just">
              <a:buFont typeface="Arial" pitchFamily="34" charset="0"/>
              <a:buChar char="•"/>
            </a:pPr>
            <a:r>
              <a:rPr lang="hu-HU" sz="2000" b="1" dirty="0" smtClean="0">
                <a:latin typeface="Arial" pitchFamily="34" charset="0"/>
                <a:cs typeface="Arial" pitchFamily="34" charset="0"/>
              </a:rPr>
              <a:t>ernyőszervezeti feladatokat lát el, és biztosítja a megyei szintű koordinációt.</a:t>
            </a:r>
            <a:endParaRPr lang="hu-H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22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5" y="157200"/>
            <a:ext cx="8280920" cy="926976"/>
          </a:xfrm>
        </p:spPr>
        <p:txBody>
          <a:bodyPr/>
          <a:lstStyle/>
          <a:p>
            <a:pPr algn="ctr"/>
            <a:r>
              <a:rPr lang="hu-HU" sz="2400" b="0" dirty="0" smtClean="0"/>
              <a:t/>
            </a:r>
            <a:br>
              <a:rPr lang="hu-HU" sz="2400" b="0" dirty="0" smtClean="0"/>
            </a:br>
            <a:r>
              <a:rPr lang="hu-HU" sz="2400" dirty="0" smtClean="0">
                <a:solidFill>
                  <a:prstClr val="white"/>
                </a:solidFill>
              </a:rPr>
              <a:t> megyei paktumok</a:t>
            </a:r>
            <a:endParaRPr lang="hu-HU" sz="2400" b="0" dirty="0"/>
          </a:p>
        </p:txBody>
      </p:sp>
      <p:sp>
        <p:nvSpPr>
          <p:cNvPr id="3" name="Téglalap 2"/>
          <p:cNvSpPr/>
          <p:nvPr/>
        </p:nvSpPr>
        <p:spPr>
          <a:xfrm>
            <a:off x="474453" y="1997839"/>
            <a:ext cx="8274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dirty="0"/>
          </a:p>
        </p:txBody>
      </p:sp>
      <p:sp>
        <p:nvSpPr>
          <p:cNvPr id="7" name="Téglalap 6"/>
          <p:cNvSpPr/>
          <p:nvPr/>
        </p:nvSpPr>
        <p:spPr>
          <a:xfrm>
            <a:off x="474453" y="1772816"/>
            <a:ext cx="82740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just">
              <a:buFont typeface="Arial" pitchFamily="34" charset="0"/>
              <a:buChar char="•"/>
            </a:pPr>
            <a:r>
              <a:rPr lang="hu-HU" sz="2000" dirty="0" smtClean="0">
                <a:latin typeface="Arial" pitchFamily="34" charset="0"/>
                <a:cs typeface="Arial" pitchFamily="34" charset="0"/>
              </a:rPr>
              <a:t>Releváns szereplők bevonásával </a:t>
            </a:r>
            <a:r>
              <a:rPr lang="hu-HU" sz="2000" b="1" dirty="0" smtClean="0">
                <a:latin typeface="Arial" pitchFamily="34" charset="0"/>
                <a:cs typeface="Arial" pitchFamily="34" charset="0"/>
              </a:rPr>
              <a:t>megyei partnerséget 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hoznak létre, megyei szintű gazdaság – és foglalkoztatás-fejlesztési helyzetelemzést készítenek, majd</a:t>
            </a:r>
            <a:r>
              <a:rPr lang="hu-HU" sz="2000" b="1" dirty="0" smtClean="0">
                <a:latin typeface="Arial" pitchFamily="34" charset="0"/>
                <a:cs typeface="Arial" pitchFamily="34" charset="0"/>
              </a:rPr>
              <a:t> stratégiát 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alkotnak, </a:t>
            </a:r>
            <a:r>
              <a:rPr lang="hu-HU" sz="2000" b="1" dirty="0" smtClean="0">
                <a:latin typeface="Arial" pitchFamily="34" charset="0"/>
                <a:cs typeface="Arial" pitchFamily="34" charset="0"/>
              </a:rPr>
              <a:t>megyei paktum-program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ot készítenek és valósítanak meg. </a:t>
            </a:r>
          </a:p>
          <a:p>
            <a:pPr lvl="1" indent="-457200" algn="just"/>
            <a:endParaRPr lang="hu-HU" sz="2000" dirty="0" smtClean="0">
              <a:latin typeface="Arial" pitchFamily="34" charset="0"/>
              <a:cs typeface="Arial" pitchFamily="34" charset="0"/>
            </a:endParaRPr>
          </a:p>
          <a:p>
            <a:pPr lvl="1" indent="-457200" algn="just">
              <a:buFont typeface="Arial" pitchFamily="34" charset="0"/>
              <a:buChar char="•"/>
            </a:pPr>
            <a:r>
              <a:rPr lang="hu-HU" sz="2000" dirty="0" smtClean="0">
                <a:latin typeface="Arial" pitchFamily="34" charset="0"/>
                <a:cs typeface="Arial" pitchFamily="34" charset="0"/>
              </a:rPr>
              <a:t>Megyei gazdaság – és foglalkoztatás-fejlesztési koordinációt végeznek, összehangolják a megyében elérhető gazdaságfejlesztési szolgáltatásokat, aktív kapcsolatot tartanak a munkaerőpiac szereplőivel, különösen a foglalkoztató és képző szervezetekkel, támogatják a szociális gazdaság fejlődését, </a:t>
            </a:r>
            <a:r>
              <a:rPr lang="hu-HU" sz="2000" b="1" dirty="0" smtClean="0">
                <a:latin typeface="Arial" pitchFamily="34" charset="0"/>
                <a:cs typeface="Arial" pitchFamily="34" charset="0"/>
              </a:rPr>
              <a:t>kidolgoznak és megvalósítanak, munkaerő-piaci, képzési – és foglalkoztatási programokat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. </a:t>
            </a:r>
            <a:endParaRPr lang="hu-H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22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5" y="157200"/>
            <a:ext cx="8280920" cy="926976"/>
          </a:xfrm>
        </p:spPr>
        <p:txBody>
          <a:bodyPr/>
          <a:lstStyle/>
          <a:p>
            <a:pPr algn="ctr"/>
            <a:r>
              <a:rPr lang="hu-HU" sz="2400" b="0" dirty="0" smtClean="0"/>
              <a:t/>
            </a:r>
            <a:br>
              <a:rPr lang="hu-HU" sz="2400" b="0" dirty="0" smtClean="0"/>
            </a:br>
            <a:r>
              <a:rPr lang="hu-HU" sz="2400" b="0" dirty="0" smtClean="0"/>
              <a:t>A kormányhivatal, mint konzorciumi partner</a:t>
            </a:r>
            <a:endParaRPr lang="hu-HU" sz="2400" b="0" dirty="0"/>
          </a:p>
        </p:txBody>
      </p:sp>
      <p:sp>
        <p:nvSpPr>
          <p:cNvPr id="3" name="Téglalap 2"/>
          <p:cNvSpPr/>
          <p:nvPr/>
        </p:nvSpPr>
        <p:spPr>
          <a:xfrm>
            <a:off x="474453" y="1997839"/>
            <a:ext cx="8274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dirty="0"/>
          </a:p>
        </p:txBody>
      </p:sp>
      <p:sp>
        <p:nvSpPr>
          <p:cNvPr id="5" name="Téglalap 4"/>
          <p:cNvSpPr/>
          <p:nvPr/>
        </p:nvSpPr>
        <p:spPr>
          <a:xfrm>
            <a:off x="467545" y="1628800"/>
            <a:ext cx="835292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u-HU" sz="2000" dirty="0" smtClean="0">
                <a:latin typeface="Arial" pitchFamily="34" charset="0"/>
                <a:cs typeface="Arial" pitchFamily="34" charset="0"/>
              </a:rPr>
              <a:t>A konzorciumba kötelező bevonni az állami foglalkoztatási szervként eljáró megyei kormányhivatalt, amelynek feladata a teljes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támogatási keret nagy részét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kitevő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célcsoport képzéséhez, foglalkoztatásához kapcsolódó tevékenységek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ellátása: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a képzésben történő részvétel támogatása,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elhelyezkedést segítő támogatások nyújtása (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bértámogatás/bérköltség-támogatás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, önfoglalkoztatóvá válás támogatása),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munkaerő-piaci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szolgáltatások nyújtása. </a:t>
            </a:r>
          </a:p>
        </p:txBody>
      </p:sp>
    </p:spTree>
    <p:extLst>
      <p:ext uri="{BB962C8B-B14F-4D97-AF65-F5344CB8AC3E}">
        <p14:creationId xmlns:p14="http://schemas.microsoft.com/office/powerpoint/2010/main" val="224822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5" y="157200"/>
            <a:ext cx="8280920" cy="926976"/>
          </a:xfrm>
        </p:spPr>
        <p:txBody>
          <a:bodyPr/>
          <a:lstStyle/>
          <a:p>
            <a:pPr algn="ctr"/>
            <a:r>
              <a:rPr lang="hu-HU" sz="2400" b="0" dirty="0" smtClean="0"/>
              <a:t/>
            </a:r>
            <a:br>
              <a:rPr lang="hu-HU" sz="2400" b="0" dirty="0" smtClean="0"/>
            </a:br>
            <a:r>
              <a:rPr lang="hu-HU" sz="2400" b="0" dirty="0" smtClean="0"/>
              <a:t>projektfejlesztés, megvalósítás</a:t>
            </a:r>
            <a:endParaRPr lang="hu-HU" sz="2400" b="0" dirty="0"/>
          </a:p>
        </p:txBody>
      </p:sp>
      <p:sp>
        <p:nvSpPr>
          <p:cNvPr id="3" name="Téglalap 2"/>
          <p:cNvSpPr/>
          <p:nvPr/>
        </p:nvSpPr>
        <p:spPr>
          <a:xfrm>
            <a:off x="474453" y="1997839"/>
            <a:ext cx="8274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dirty="0"/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84229"/>
              </p:ext>
            </p:extLst>
          </p:nvPr>
        </p:nvGraphicFramePr>
        <p:xfrm>
          <a:off x="107504" y="1268760"/>
          <a:ext cx="8928992" cy="54006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6655739"/>
                <a:gridCol w="2273253"/>
              </a:tblGrid>
              <a:tr h="401000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hu-H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Mérföldkő megnevezése</a:t>
                      </a:r>
                      <a:endParaRPr lang="hu-HU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hu-H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Mérföldkő megvalósítási időpontja</a:t>
                      </a:r>
                      <a:endParaRPr lang="hu-HU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1101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</a:t>
                      </a:r>
                      <a:r>
                        <a:rPr lang="hu-HU" sz="10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 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paktumelemre vonatkozóan együttműködés megkezdése a </a:t>
                      </a: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TOP-6.8.2-15/TOP-5.1.1-15 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intézkedés keretében benyújtott, vonatkozó megyei jogú város projektjével.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u-H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Támogatási szerződés hatályba lépését követő 1 hónapon belül.</a:t>
                      </a:r>
                      <a:endParaRPr lang="hu-H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0100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 Paktumszervezet 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felállításának megkezdése.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u-H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Támogatási szerződés hatályba lépését követő 4 hónapon belül.</a:t>
                      </a:r>
                      <a:endParaRPr lang="hu-H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18258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3. A 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paktumok fenntartható működésére is garanciákat nyújtó paktumot alapító együttműködési megállapodás aláírása, stratégia megalkotása és elfogadása, melybe integrálásra kerül a vonatkozó megyei jogú város stratégiai </a:t>
                      </a: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dokumentumai.</a:t>
                      </a:r>
                    </a:p>
                    <a:p>
                      <a:pPr marL="4000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Megvalósíthatósági tanulmány (MT), azaz a Megyei Gazdaság- és Foglalkoztatás-fejlesztési Együttműködési Program elkészítése, jelen Felhívás mellékletként közzétett minta szerint,</a:t>
                      </a:r>
                    </a:p>
                    <a:p>
                      <a:pPr marL="4000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Előzetes 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költségvetési tervezet</a:t>
                      </a:r>
                    </a:p>
                    <a:p>
                      <a:pPr marL="4000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Szakmai önéletrajz a projektmenedzsment esetében (aláírt, </a:t>
                      </a:r>
                      <a:r>
                        <a:rPr lang="hu-HU" sz="10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szkennelt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–</a:t>
                      </a:r>
                      <a:r>
                        <a:rPr lang="hu-HU" sz="10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pdf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/</a:t>
                      </a:r>
                      <a:r>
                        <a:rPr lang="hu-HU" sz="10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tif-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formátum)</a:t>
                      </a:r>
                    </a:p>
                    <a:p>
                      <a:pPr marL="4000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Szándéknyilatkozat foglalkoztatási paktumban való részvételről</a:t>
                      </a:r>
                    </a:p>
                    <a:p>
                      <a:pPr marL="4000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Lefolytatott közbeszerzés(</a:t>
                      </a:r>
                      <a:r>
                        <a:rPr lang="hu-HU" sz="10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ek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) dokumentációja,</a:t>
                      </a:r>
                    </a:p>
                    <a:p>
                      <a:pPr marL="400050" indent="-17145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Horizontális szempontok érvényre jutását bemutató dokumentum (amennyiben nem a Megvalósíthatósági Tanulmány része)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u-H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Támogatási szerződés hatályba lépését követő 6 hónapon belül.</a:t>
                      </a:r>
                      <a:endParaRPr lang="hu-H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0100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4. Képzések 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megkezdése.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u-H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Támogatási szerződés hatályba lépését követő 10 hónapon belül.</a:t>
                      </a:r>
                      <a:endParaRPr lang="hu-H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0100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5. Foglalkoztatás 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megkezdése.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u-H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Támogatási szerződés hatályba lépését követő 15 hónapon belül.</a:t>
                      </a:r>
                      <a:endParaRPr lang="hu-H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0200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6. Tekintettel 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arra, hogy a felhívás eredményességmérési keretre vonatkozó indikátor teljesítését is előírja, az indikátorhoz tartozó tevékenység – valamint az indikátor célérték – teljesüléséről a kedvezményezettnek az adott tevékenység megvalósításáról jelentést kell tennie. Benyújtandó dokumentumok: a vonatkozó indikátor adatlapján megjelölt igazolás.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u-H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2018. október 31.</a:t>
                      </a:r>
                      <a:endParaRPr lang="hu-H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0100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hu-HU" sz="1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7. Paktum </a:t>
                      </a:r>
                      <a:r>
                        <a:rPr lang="hu-HU" sz="1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minősítési eljárás befejezése.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4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hu-H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legkésőbb a projekt fizikai befejezése.</a:t>
                      </a:r>
                      <a:endParaRPr lang="hu-H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822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1412776"/>
            <a:ext cx="4419600" cy="2016224"/>
          </a:xfrm>
        </p:spPr>
        <p:txBody>
          <a:bodyPr/>
          <a:lstStyle/>
          <a:p>
            <a:r>
              <a:rPr lang="hu-HU" dirty="0"/>
              <a:t>KÖSZÖNÖM </a:t>
            </a:r>
            <a:br>
              <a:rPr lang="hu-HU" dirty="0"/>
            </a:br>
            <a:r>
              <a:rPr lang="hu-HU" dirty="0"/>
              <a:t>A FIGYELMET!</a:t>
            </a:r>
          </a:p>
        </p:txBody>
      </p:sp>
    </p:spTree>
    <p:extLst>
      <p:ext uri="{BB962C8B-B14F-4D97-AF65-F5344CB8AC3E}">
        <p14:creationId xmlns:p14="http://schemas.microsoft.com/office/powerpoint/2010/main" val="376552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2199</TotalTime>
  <Words>623</Words>
  <Application>Microsoft Office PowerPoint</Application>
  <PresentationFormat>Diavetítés a képernyőre (4:3 oldalarány)</PresentationFormat>
  <Paragraphs>73</Paragraphs>
  <Slides>10</Slides>
  <Notes>5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Office-téma</vt:lpstr>
      <vt:lpstr>  Terület- és Településfejlesztési Operatív Program   TOP-5.1.1-15   Megyei szintű foglalkoztatási megállapodások, foglalkoztatási-gazdaságfejlesztési együttműködések              </vt:lpstr>
      <vt:lpstr> TOP fejlesztési irányok, forrásfelosztás</vt:lpstr>
      <vt:lpstr> TOP foglalkoztatási intézkedések</vt:lpstr>
      <vt:lpstr> TOP foglalkoztatási intézkedések</vt:lpstr>
      <vt:lpstr>Paktumrendszer</vt:lpstr>
      <vt:lpstr> megyei paktumok</vt:lpstr>
      <vt:lpstr>  megyei paktumok</vt:lpstr>
      <vt:lpstr> A kormányhivatal, mint konzorciumi partner</vt:lpstr>
      <vt:lpstr> projektfejlesztés, megvalósítás</vt:lpstr>
      <vt:lpstr>KÖSZÖNÖM  A FIGYELMET!</vt:lpstr>
    </vt:vector>
  </TitlesOfParts>
  <Company>novak.adam@gmail.com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Asdfsdafa dsfasd asdf</dc:title>
  <dc:creator>Ádám Novák</dc:creator>
  <cp:lastModifiedBy>Putz Norbert</cp:lastModifiedBy>
  <cp:revision>162</cp:revision>
  <cp:lastPrinted>2016-09-27T09:57:41Z</cp:lastPrinted>
  <dcterms:created xsi:type="dcterms:W3CDTF">2014-03-03T11:13:53Z</dcterms:created>
  <dcterms:modified xsi:type="dcterms:W3CDTF">2016-10-04T13:56:26Z</dcterms:modified>
</cp:coreProperties>
</file>