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65" r:id="rId3"/>
    <p:sldId id="316" r:id="rId4"/>
    <p:sldId id="315" r:id="rId5"/>
    <p:sldId id="310" r:id="rId6"/>
    <p:sldId id="311" r:id="rId7"/>
    <p:sldId id="312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5" r:id="rId25"/>
    <p:sldId id="286" r:id="rId26"/>
    <p:sldId id="288" r:id="rId27"/>
    <p:sldId id="276" r:id="rId28"/>
    <p:sldId id="277" r:id="rId29"/>
    <p:sldId id="278" r:id="rId30"/>
    <p:sldId id="289" r:id="rId31"/>
    <p:sldId id="279" r:id="rId32"/>
    <p:sldId id="280" r:id="rId33"/>
    <p:sldId id="281" r:id="rId34"/>
    <p:sldId id="282" r:id="rId35"/>
    <p:sldId id="283" r:id="rId36"/>
    <p:sldId id="284" r:id="rId37"/>
    <p:sldId id="290" r:id="rId38"/>
    <p:sldId id="291" r:id="rId39"/>
    <p:sldId id="292" r:id="rId40"/>
    <p:sldId id="293" r:id="rId41"/>
    <p:sldId id="294" r:id="rId42"/>
    <p:sldId id="295" r:id="rId43"/>
    <p:sldId id="305" r:id="rId44"/>
    <p:sldId id="296" r:id="rId45"/>
    <p:sldId id="297" r:id="rId46"/>
    <p:sldId id="298" r:id="rId47"/>
    <p:sldId id="299" r:id="rId48"/>
    <p:sldId id="300" r:id="rId49"/>
    <p:sldId id="301" r:id="rId50"/>
    <p:sldId id="314" r:id="rId51"/>
    <p:sldId id="313" r:id="rId52"/>
    <p:sldId id="306" r:id="rId5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8169D-979D-478A-A309-38D4A0894570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607A9-B058-465E-94FD-ED521E19FB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9734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ig cres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tx1"/>
                </a:solidFill>
                <a:latin typeface="ArcherPro Medium"/>
                <a:cs typeface="ArcherPro Medium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150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tx1"/>
                </a:solidFill>
                <a:latin typeface="ArcherPro Medium"/>
                <a:cs typeface="ArcherPro Medium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1798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lue_b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 i="0">
                <a:solidFill>
                  <a:schemeClr val="bg1"/>
                </a:solidFill>
                <a:latin typeface="Optima"/>
                <a:cs typeface="Optima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 b="1" i="0">
                <a:solidFill>
                  <a:schemeClr val="bg1"/>
                </a:solidFill>
                <a:latin typeface="Optima"/>
                <a:cs typeface="Optima"/>
              </a:defRPr>
            </a:lvl1pPr>
          </a:lstStyle>
          <a:p>
            <a:endParaRPr lang="hu-H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 b="1" i="0">
                <a:solidFill>
                  <a:srgbClr val="FFFFFF"/>
                </a:solidFill>
                <a:latin typeface="Optima"/>
                <a:cs typeface="Optima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136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8"/>
          <p:cNvSpPr>
            <a:spLocks noGrp="1" noChangeAspect="1"/>
          </p:cNvSpPr>
          <p:nvPr>
            <p:ph type="pic" sz="quarter" idx="13"/>
          </p:nvPr>
        </p:nvSpPr>
        <p:spPr>
          <a:xfrm>
            <a:off x="2052000" y="1401399"/>
            <a:ext cx="5040000" cy="3315200"/>
          </a:xfrm>
        </p:spPr>
        <p:txBody>
          <a:bodyPr rtlCol="0">
            <a:normAutofit/>
          </a:bodyPr>
          <a:lstStyle/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052638" y="4899025"/>
            <a:ext cx="5038725" cy="1022350"/>
          </a:xfrm>
        </p:spPr>
        <p:txBody>
          <a:bodyPr>
            <a:noAutofit/>
          </a:bodyPr>
          <a:lstStyle>
            <a:lvl1pPr>
              <a:defRPr sz="1600" b="0" i="0">
                <a:latin typeface="ArcherPro Medium"/>
                <a:cs typeface="ArcherPro Medium"/>
              </a:defRPr>
            </a:lvl1pPr>
            <a:lvl2pPr>
              <a:defRPr sz="1600" b="0" i="0">
                <a:latin typeface="ArcherPro Medium"/>
                <a:cs typeface="ArcherPro Medium"/>
              </a:defRPr>
            </a:lvl2pPr>
            <a:lvl3pPr>
              <a:defRPr sz="1600" b="0" i="0">
                <a:latin typeface="ArcherPro Medium"/>
                <a:cs typeface="ArcherPro Medium"/>
              </a:defRPr>
            </a:lvl3pPr>
            <a:lvl4pPr>
              <a:defRPr sz="1600" b="0" i="0">
                <a:latin typeface="ArcherPro Medium"/>
                <a:cs typeface="ArcherPro Medium"/>
              </a:defRPr>
            </a:lvl4pPr>
            <a:lvl5pPr>
              <a:defRPr sz="1600" b="0" i="0">
                <a:latin typeface="ArcherPro Medium"/>
                <a:cs typeface="ArcherPro Medium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endParaRPr 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293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log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49225"/>
            <a:ext cx="2590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105116" y="1614590"/>
            <a:ext cx="6933770" cy="4074158"/>
          </a:xfrm>
        </p:spPr>
        <p:txBody>
          <a:bodyPr>
            <a:noAutofit/>
          </a:bodyPr>
          <a:lstStyle>
            <a:lvl1pPr>
              <a:defRPr sz="1600" b="0" i="0">
                <a:latin typeface="ArcherPro Medium"/>
                <a:cs typeface="ArcherPro Medium"/>
              </a:defRPr>
            </a:lvl1pPr>
            <a:lvl2pPr>
              <a:defRPr sz="1600" b="0" i="0">
                <a:latin typeface="ArcherPro Medium"/>
                <a:cs typeface="ArcherPro Medium"/>
              </a:defRPr>
            </a:lvl2pPr>
            <a:lvl3pPr>
              <a:defRPr sz="1600" b="0" i="0">
                <a:latin typeface="ArcherPro Medium"/>
                <a:cs typeface="ArcherPro Medium"/>
              </a:defRPr>
            </a:lvl3pPr>
            <a:lvl4pPr>
              <a:defRPr sz="1600" b="0" i="0">
                <a:latin typeface="ArcherPro Medium"/>
                <a:cs typeface="ArcherPro Medium"/>
              </a:defRPr>
            </a:lvl4pPr>
            <a:lvl5pPr>
              <a:defRPr sz="1600" b="0" i="0">
                <a:latin typeface="ArcherPro Medium"/>
                <a:cs typeface="ArcherPro Medium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900" b="1" i="0">
                <a:solidFill>
                  <a:srgbClr val="1D3666"/>
                </a:solidFill>
                <a:latin typeface="Optima"/>
                <a:cs typeface="Optima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900" b="1" i="0">
                <a:solidFill>
                  <a:schemeClr val="tx1"/>
                </a:solidFill>
                <a:latin typeface="Optima"/>
                <a:cs typeface="Optima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2390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63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  <a:endParaRPr lang="en-US" altLang="hu-H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C227D87-2FF3-4EDB-A440-7ED27BBF022E}" type="datetimeFigureOut">
              <a:rPr lang="hu-HU" smtClean="0"/>
              <a:t>2016.09.27.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50B462CC-2B1E-49EC-AFB9-07AAC11B01E6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48" y="2348880"/>
            <a:ext cx="1890210" cy="252027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50785" y="836712"/>
            <a:ext cx="7772400" cy="1251571"/>
          </a:xfrm>
        </p:spPr>
        <p:txBody>
          <a:bodyPr>
            <a:noAutofit/>
          </a:bodyPr>
          <a:lstStyle/>
          <a:p>
            <a:r>
              <a:rPr lang="hu-HU" sz="2800" b="1" i="1" dirty="0" smtClean="0"/>
              <a:t>Együttműködés a helyben foglalkoztatásért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>Bács-Kiskun megyei foglalkoztatás- és gazdaságfejlesztési együttműködés</a:t>
            </a:r>
            <a:endParaRPr lang="hu-HU" sz="28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6170" y="5173330"/>
            <a:ext cx="6400800" cy="648072"/>
          </a:xfrm>
        </p:spPr>
        <p:txBody>
          <a:bodyPr>
            <a:normAutofit/>
          </a:bodyPr>
          <a:lstStyle/>
          <a:p>
            <a:r>
              <a:rPr lang="hu-HU" dirty="0" smtClean="0"/>
              <a:t>TOP-5.1.1-15-BK1-2016-00001</a:t>
            </a: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690370" y="4797152"/>
            <a:ext cx="7772400" cy="1755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u-HU" dirty="0"/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690370" y="5847143"/>
            <a:ext cx="7772400" cy="87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dirty="0" smtClean="0"/>
              <a:t>Alakuló ülés </a:t>
            </a:r>
          </a:p>
          <a:p>
            <a:r>
              <a:rPr lang="hu-HU" sz="2800" dirty="0" smtClean="0"/>
              <a:t>2016.09.28.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3688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Helyzetelemzés tartalma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hu-HU" sz="3300" dirty="0" smtClean="0"/>
              <a:t>A </a:t>
            </a:r>
            <a:r>
              <a:rPr lang="hu-HU" sz="3300" dirty="0"/>
              <a:t>helyzetelemzést megalapozó </a:t>
            </a:r>
            <a:r>
              <a:rPr lang="hu-HU" sz="3300" dirty="0" smtClean="0"/>
              <a:t>információk (kérdőívek, fórumok, szakmai egyeztetés, Kecskemét MJV, interjúk, szekunder kutatás)</a:t>
            </a:r>
            <a:endParaRPr lang="hu-HU" sz="3300" dirty="0"/>
          </a:p>
          <a:p>
            <a:pPr algn="just"/>
            <a:r>
              <a:rPr lang="hu-HU" sz="3300" dirty="0" smtClean="0"/>
              <a:t>Bács-Kiskun </a:t>
            </a:r>
            <a:r>
              <a:rPr lang="hu-HU" sz="3300" dirty="0"/>
              <a:t>megye gazdasági, társadalmi és környezeti folyamatai	</a:t>
            </a:r>
            <a:r>
              <a:rPr lang="hu-HU" sz="3300" dirty="0" smtClean="0"/>
              <a:t> (</a:t>
            </a:r>
            <a:r>
              <a:rPr lang="hu-HU" sz="3300" dirty="0" err="1" smtClean="0"/>
              <a:t>településföldrajzi</a:t>
            </a:r>
            <a:r>
              <a:rPr lang="hu-HU" sz="3300" dirty="0" smtClean="0"/>
              <a:t> elhelyezkedés, paktum területi lehatárolás, foglalkoztatási szerkezet, beruházás, turizmus, vállalkozások, szociális gazdaság, demográfia, képzés, civil szervezetek)</a:t>
            </a:r>
          </a:p>
          <a:p>
            <a:pPr algn="just"/>
            <a:r>
              <a:rPr lang="hu-HU" sz="3300" dirty="0" smtClean="0"/>
              <a:t>Munkaerő-piaci </a:t>
            </a:r>
            <a:r>
              <a:rPr lang="hu-HU" sz="3300" dirty="0"/>
              <a:t>kereslet-kínálat Bács-Kiskun </a:t>
            </a:r>
            <a:r>
              <a:rPr lang="hu-HU" sz="3300" dirty="0" smtClean="0"/>
              <a:t>megyében</a:t>
            </a:r>
          </a:p>
          <a:p>
            <a:pPr marL="0" indent="0">
              <a:buNone/>
            </a:pPr>
            <a:r>
              <a:rPr lang="hu-HU" sz="3300" dirty="0"/>
              <a:t>	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973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400" dirty="0"/>
              <a:t>Munkaerő-piaci és gazdasági szempontból összetartozó területi egységek Bács-Kiskun megyében </a:t>
            </a:r>
            <a:endParaRPr lang="hu-HU" sz="2400" dirty="0" smtClean="0"/>
          </a:p>
          <a:p>
            <a:pPr algn="just"/>
            <a:r>
              <a:rPr lang="hu-HU" sz="2400" dirty="0" smtClean="0"/>
              <a:t>Korábban </a:t>
            </a:r>
            <a:r>
              <a:rPr lang="hu-HU" sz="2400" dirty="0"/>
              <a:t>létrejött foglalkoztatási és gazdaságfejlesztési megállapodások Bács-Kiskun megyében (LEADER, helyi foglalkoztatási együttműködések, termelői együttműködések, helyi termékek és szolgáltatások)</a:t>
            </a:r>
          </a:p>
          <a:p>
            <a:pPr algn="just"/>
            <a:r>
              <a:rPr lang="hu-HU" sz="2400" dirty="0" smtClean="0"/>
              <a:t>Foglalkoztatást </a:t>
            </a:r>
            <a:r>
              <a:rPr lang="hu-HU" sz="2400" dirty="0"/>
              <a:t>elősegítő </a:t>
            </a:r>
            <a:r>
              <a:rPr lang="hu-HU" sz="2400" dirty="0" smtClean="0"/>
              <a:t>programok (TÁMOP, GINOP, egyéb 2015: 8017 fő részesült munkaerő-piaci támogatásban)</a:t>
            </a:r>
            <a:r>
              <a:rPr lang="hu-HU" sz="2400" dirty="0"/>
              <a:t>	</a:t>
            </a:r>
          </a:p>
          <a:p>
            <a:pPr algn="just"/>
            <a:r>
              <a:rPr lang="hu-HU" sz="2400" dirty="0" smtClean="0"/>
              <a:t>Érintettek </a:t>
            </a:r>
            <a:r>
              <a:rPr lang="hu-HU" sz="2400" dirty="0"/>
              <a:t>elemzése	</a:t>
            </a:r>
            <a:endParaRPr lang="hu-HU" sz="2400" dirty="0" smtClean="0"/>
          </a:p>
          <a:p>
            <a:pPr algn="just"/>
            <a:r>
              <a:rPr lang="hu-HU" sz="2400" dirty="0" smtClean="0"/>
              <a:t>SWOT elemzés </a:t>
            </a:r>
            <a:endParaRPr lang="hu-HU" sz="2800" dirty="0" smtClean="0"/>
          </a:p>
          <a:p>
            <a:pPr algn="just"/>
            <a:endParaRPr lang="hu-HU" dirty="0"/>
          </a:p>
        </p:txBody>
      </p:sp>
      <p:pic>
        <p:nvPicPr>
          <p:cNvPr id="6" name="Kép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814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515524"/>
            <a:ext cx="8229600" cy="1143000"/>
          </a:xfrm>
        </p:spPr>
        <p:txBody>
          <a:bodyPr/>
          <a:lstStyle/>
          <a:p>
            <a:r>
              <a:rPr lang="hu-HU" sz="2800" b="1" dirty="0" smtClean="0"/>
              <a:t>Területi lehatárolás</a:t>
            </a:r>
            <a:endParaRPr lang="hu-HU" sz="2800" dirty="0"/>
          </a:p>
        </p:txBody>
      </p:sp>
      <p:pic>
        <p:nvPicPr>
          <p:cNvPr id="8" name="Tartalom helye 7" descr="K:\Ügyfelek\Bács-Kiskun megye\Foglalkoztatási paktum\Segédanyagok\feladatok\alaptérkép színtelenítve\jarasok-bacs-kiskun megyeben színtelenített 20160824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969" y="1393825"/>
            <a:ext cx="3684237" cy="45259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984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95536" y="1393519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hu-HU" sz="2700" dirty="0" smtClean="0"/>
              <a:t>Bács-Kiskun megyei munkaerőpiacot érintő folyamatok</a:t>
            </a:r>
          </a:p>
          <a:p>
            <a:pPr marL="0" indent="0" algn="just">
              <a:buNone/>
            </a:pPr>
            <a:r>
              <a:rPr lang="hu-HU" sz="2700" dirty="0" smtClean="0"/>
              <a:t>1. Új szakképzési intézménytípusok</a:t>
            </a:r>
          </a:p>
          <a:p>
            <a:pPr marL="0" indent="0" algn="just">
              <a:buNone/>
            </a:pPr>
            <a:r>
              <a:rPr lang="hu-HU" sz="2700" dirty="0" smtClean="0"/>
              <a:t>2. Megyére ható tervezett beruházások:</a:t>
            </a:r>
          </a:p>
          <a:p>
            <a:pPr algn="just"/>
            <a:r>
              <a:rPr lang="hu-HU" sz="2700" dirty="0" smtClean="0"/>
              <a:t>TOP forrásból tervezett fejlesztések (iparterület-fejlesztés, turisztikai fejlesztések, közlekedésfejlesztések, gyermekellátó kapacitások fejlesztése)</a:t>
            </a:r>
          </a:p>
          <a:p>
            <a:pPr algn="just"/>
            <a:r>
              <a:rPr lang="hu-HU" sz="2700" dirty="0" smtClean="0"/>
              <a:t>Vállalkozói beruházások (Mercedes, indiai lökhárítógyár, Kuhn Center, üdítőgyár stb.</a:t>
            </a:r>
          </a:p>
          <a:p>
            <a:pPr marL="0" indent="0" algn="just">
              <a:buNone/>
            </a:pPr>
            <a:r>
              <a:rPr lang="hu-HU" sz="2700" dirty="0" smtClean="0"/>
              <a:t>3. EFOP pályázati lehetőségek</a:t>
            </a:r>
            <a:endParaRPr lang="hu-HU" sz="2700" dirty="0"/>
          </a:p>
          <a:p>
            <a:pPr algn="just"/>
            <a:endParaRPr lang="hu-HU" dirty="0"/>
          </a:p>
        </p:txBody>
      </p:sp>
      <p:pic>
        <p:nvPicPr>
          <p:cNvPr id="6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515524"/>
            <a:ext cx="8229600" cy="1143000"/>
          </a:xfrm>
        </p:spPr>
        <p:txBody>
          <a:bodyPr/>
          <a:lstStyle/>
          <a:p>
            <a:r>
              <a:rPr lang="hu-HU" sz="2800" b="1" dirty="0" smtClean="0"/>
              <a:t>Munkaerő-piaci kereslet-kínálat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16204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95536" y="1393519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hu-HU" sz="2800" dirty="0" smtClean="0"/>
              <a:t>Bács-Kiskun megyei kormányhivatali foglalkoztatási osztályokon: 2015 folyamán 34.824 db állás.</a:t>
            </a:r>
          </a:p>
          <a:p>
            <a:pPr marL="0" indent="0" algn="just">
              <a:buNone/>
            </a:pPr>
            <a:r>
              <a:rPr lang="hu-HU" sz="2800" dirty="0" smtClean="0"/>
              <a:t>1. Többsége (67,3 %)legfeljebb általános iskolai végzettséget igényel, diplomás állás 1,6%</a:t>
            </a:r>
          </a:p>
          <a:p>
            <a:pPr marL="0" indent="0" algn="just">
              <a:buNone/>
            </a:pPr>
            <a:r>
              <a:rPr lang="hu-HU" sz="2800" dirty="0" smtClean="0"/>
              <a:t>2. 94,8 %-a teljes munkaidős</a:t>
            </a:r>
          </a:p>
          <a:p>
            <a:pPr marL="0" indent="0" algn="just">
              <a:buNone/>
            </a:pPr>
            <a:r>
              <a:rPr lang="hu-HU" sz="2800" dirty="0" smtClean="0"/>
              <a:t>41,6 %-a közigazgatás, 16,6 % feldolgozóipar, 7,6 % kereskedelem, gépjárműjavítás, 7,5 % mezőgazdaság, 6,</a:t>
            </a:r>
            <a:r>
              <a:rPr lang="hu-HU" sz="2800" dirty="0" err="1" smtClean="0"/>
              <a:t>6</a:t>
            </a:r>
            <a:r>
              <a:rPr lang="hu-HU" sz="2800" dirty="0" smtClean="0"/>
              <a:t> %-a adminisztratív, szolgáltatási tevékenység</a:t>
            </a:r>
          </a:p>
          <a:p>
            <a:pPr marL="0" indent="0" algn="just">
              <a:buNone/>
            </a:pPr>
            <a:r>
              <a:rPr lang="hu-HU" sz="2800" dirty="0" smtClean="0"/>
              <a:t>Betöltetlen álláshelyek átlagos száma 2190 fő.</a:t>
            </a:r>
          </a:p>
          <a:p>
            <a:pPr algn="just"/>
            <a:endParaRPr lang="hu-HU" dirty="0"/>
          </a:p>
        </p:txBody>
      </p:sp>
      <p:pic>
        <p:nvPicPr>
          <p:cNvPr id="6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515524"/>
            <a:ext cx="8229600" cy="1143000"/>
          </a:xfrm>
        </p:spPr>
        <p:txBody>
          <a:bodyPr/>
          <a:lstStyle/>
          <a:p>
            <a:r>
              <a:rPr lang="hu-HU" sz="2800" b="1" dirty="0" smtClean="0"/>
              <a:t>Bejelentett állások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5282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95536" y="1393519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hu-HU" sz="2700" dirty="0" smtClean="0"/>
              <a:t>Bács-Kiskun megye: gazdaságilag aktív népesség 2015: 231,4 ezer fő. Inaktívak létszáma: 108500 fő.</a:t>
            </a:r>
          </a:p>
          <a:p>
            <a:pPr algn="just"/>
            <a:r>
              <a:rPr lang="hu-HU" sz="2700" dirty="0"/>
              <a:t>Foglalkoztatottak száma folyamatosan nő, 2015: 215,2 ezer fő. Foglalkoztatottsági mutató</a:t>
            </a:r>
            <a:r>
              <a:rPr lang="hu-HU" sz="2700" dirty="0" smtClean="0"/>
              <a:t>: 54,6 %.</a:t>
            </a:r>
          </a:p>
          <a:p>
            <a:pPr marL="0" indent="0" algn="just">
              <a:buNone/>
            </a:pPr>
            <a:r>
              <a:rPr lang="hu-HU" sz="2700" dirty="0"/>
              <a:t> </a:t>
            </a:r>
            <a:r>
              <a:rPr lang="hu-HU" sz="2700" dirty="0" smtClean="0"/>
              <a:t>   ¾ versenyszféra: iparban a legtöbben</a:t>
            </a:r>
            <a:endParaRPr lang="hu-HU" sz="2700" dirty="0"/>
          </a:p>
          <a:p>
            <a:pPr algn="just"/>
            <a:r>
              <a:rPr lang="hu-HU" sz="2700" dirty="0" smtClean="0"/>
              <a:t>Álláskeresők</a:t>
            </a:r>
            <a:r>
              <a:rPr lang="hu-HU" sz="2700" dirty="0"/>
              <a:t>: 25 év alatti: 3003 fő, 50 év feletti 6546 fő, </a:t>
            </a:r>
            <a:r>
              <a:rPr lang="hu-HU" sz="2700" dirty="0" smtClean="0"/>
              <a:t>min. 6 </a:t>
            </a:r>
            <a:r>
              <a:rPr lang="hu-HU" sz="2700" dirty="0"/>
              <a:t>hónapja nyilvántartott: 10743 fő. </a:t>
            </a:r>
            <a:r>
              <a:rPr lang="hu-HU" sz="2700" dirty="0" smtClean="0"/>
              <a:t>Tartós: 6549 fő. Legfeljebb </a:t>
            </a:r>
            <a:r>
              <a:rPr lang="hu-HU" sz="2700" dirty="0"/>
              <a:t>alapfokú végzettségű: 9314 fő.</a:t>
            </a:r>
          </a:p>
          <a:p>
            <a:pPr algn="just"/>
            <a:r>
              <a:rPr lang="hu-HU" sz="2700" dirty="0" smtClean="0"/>
              <a:t>Munkanélküliek: ingadozó, 2015: 18,3 e fő</a:t>
            </a:r>
          </a:p>
          <a:p>
            <a:pPr marL="0" indent="0" algn="just">
              <a:buNone/>
            </a:pPr>
            <a:r>
              <a:rPr lang="hu-HU" sz="2700" dirty="0" smtClean="0"/>
              <a:t>     Munkanélküliségi ráta: 7,8 %. Álláskeresők</a:t>
            </a:r>
          </a:p>
          <a:p>
            <a:pPr marL="0" indent="0" algn="just">
              <a:buNone/>
            </a:pPr>
            <a:r>
              <a:rPr lang="hu-HU" sz="2700" dirty="0" smtClean="0"/>
              <a:t>     átlag létszáma: 22171 fő. </a:t>
            </a:r>
          </a:p>
          <a:p>
            <a:pPr marL="0" indent="0" algn="just">
              <a:buNone/>
            </a:pPr>
            <a:endParaRPr lang="hu-HU" sz="2800" dirty="0" smtClean="0"/>
          </a:p>
          <a:p>
            <a:pPr algn="just"/>
            <a:endParaRPr lang="hu-HU" dirty="0"/>
          </a:p>
        </p:txBody>
      </p:sp>
      <p:pic>
        <p:nvPicPr>
          <p:cNvPr id="6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467544" y="515524"/>
            <a:ext cx="8229600" cy="1143000"/>
          </a:xfrm>
        </p:spPr>
        <p:txBody>
          <a:bodyPr/>
          <a:lstStyle/>
          <a:p>
            <a:r>
              <a:rPr lang="hu-HU" sz="2800" b="1" dirty="0" smtClean="0"/>
              <a:t>Foglalkoztatás - munkanélküliség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5282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sz="2800" b="1" dirty="0" smtClean="0"/>
              <a:t>SWOT – Erősség 1</a:t>
            </a:r>
            <a:r>
              <a:rPr lang="hu-HU" sz="2800" dirty="0" smtClean="0"/>
              <a:t>.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hu-HU" dirty="0"/>
              <a:t>•	Kedvező földrajzi, logisztikai elhelyezkedés az ország középső területén</a:t>
            </a:r>
          </a:p>
          <a:p>
            <a:pPr marL="0" indent="0" algn="just">
              <a:buNone/>
            </a:pPr>
            <a:r>
              <a:rPr lang="hu-HU" dirty="0"/>
              <a:t>•	Turisztikai szempontból is vonzó, jellegzetes természeti és épített környezet (alföldi puszta és tanyavilág, nemzeti parkok, termálvizek és geotermikus adottságok, sok napsütés)</a:t>
            </a:r>
          </a:p>
          <a:p>
            <a:pPr marL="0" indent="0" algn="just">
              <a:buNone/>
            </a:pPr>
            <a:r>
              <a:rPr lang="hu-HU" dirty="0"/>
              <a:t>•	Gazdag, sokszínű kulturális örökség</a:t>
            </a:r>
          </a:p>
          <a:p>
            <a:pPr marL="0" indent="0" algn="just">
              <a:buNone/>
            </a:pPr>
            <a:r>
              <a:rPr lang="hu-HU" dirty="0"/>
              <a:t>•	Önfoglalkoztatásra is lehetőséget nyújtó, kiemelkedő élelmiszer és mezőgazdasági adottságok (pl. termőtalaj) és hagyományok (pl. helyi élelmiszerek)</a:t>
            </a:r>
          </a:p>
          <a:p>
            <a:pPr marL="0" indent="0" algn="just">
              <a:buNone/>
            </a:pPr>
            <a:r>
              <a:rPr lang="hu-HU" dirty="0"/>
              <a:t>•	Fejlett járműipar és erős gépipari tradíciók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Erősség 2.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•	Jól kiépült alap- és középfokú oktatási </a:t>
            </a:r>
            <a:r>
              <a:rPr lang="hu-HU" dirty="0" smtClean="0"/>
              <a:t>intézményrendszer</a:t>
            </a:r>
          </a:p>
          <a:p>
            <a:pPr marL="0" indent="0" algn="just">
              <a:buNone/>
            </a:pPr>
            <a:r>
              <a:rPr lang="hu-HU" dirty="0" smtClean="0"/>
              <a:t>•</a:t>
            </a:r>
            <a:r>
              <a:rPr lang="hu-HU" dirty="0"/>
              <a:t>	Szakképző, </a:t>
            </a:r>
            <a:r>
              <a:rPr lang="hu-HU" dirty="0" err="1"/>
              <a:t>felnőttképző</a:t>
            </a:r>
            <a:r>
              <a:rPr lang="hu-HU" dirty="0"/>
              <a:t> intézmények jelenléte</a:t>
            </a:r>
          </a:p>
          <a:p>
            <a:pPr marL="0" indent="0" algn="just">
              <a:buNone/>
            </a:pPr>
            <a:r>
              <a:rPr lang="hu-HU" dirty="0"/>
              <a:t>•	Gazdasági szakmai szervezetek jelenléte</a:t>
            </a:r>
          </a:p>
          <a:p>
            <a:pPr marL="0" indent="0" algn="just">
              <a:buNone/>
            </a:pPr>
            <a:r>
              <a:rPr lang="hu-HU" dirty="0"/>
              <a:t>•	Személyeket, családokat támogató szolgáltatásokat nyújtó intézmények és civil szervezetek jelenléte</a:t>
            </a:r>
          </a:p>
          <a:p>
            <a:pPr marL="0" indent="0" algn="just">
              <a:buNone/>
            </a:pPr>
            <a:r>
              <a:rPr lang="hu-HU" dirty="0"/>
              <a:t>•	Kutatás-fejlesztési tevékenység a gazdasági </a:t>
            </a:r>
            <a:r>
              <a:rPr lang="hu-HU" dirty="0" smtClean="0"/>
              <a:t>szereplőknél</a:t>
            </a:r>
            <a:endParaRPr lang="hu-HU" dirty="0"/>
          </a:p>
          <a:p>
            <a:pPr marL="0" indent="0" algn="just">
              <a:buNone/>
            </a:pPr>
            <a:r>
              <a:rPr lang="hu-HU" dirty="0"/>
              <a:t>•	Megyei települések együttműködési hajlandósága</a:t>
            </a:r>
          </a:p>
          <a:p>
            <a:pPr marL="0" indent="0" algn="just">
              <a:buNone/>
            </a:pPr>
            <a:r>
              <a:rPr lang="hu-HU" dirty="0"/>
              <a:t>•	Foglalkoztatottak száma emelkedik </a:t>
            </a:r>
          </a:p>
          <a:p>
            <a:pPr marL="0" indent="0" algn="just">
              <a:buNone/>
            </a:pPr>
            <a:r>
              <a:rPr lang="hu-HU" dirty="0"/>
              <a:t>•	Csökkenő munkanélküliségi ráta, </a:t>
            </a:r>
            <a:r>
              <a:rPr lang="hu-HU" dirty="0" smtClean="0"/>
              <a:t>csökkenő</a:t>
            </a:r>
          </a:p>
          <a:p>
            <a:pPr marL="0" indent="0" algn="just">
              <a:buNone/>
            </a:pPr>
            <a:r>
              <a:rPr lang="hu-HU" dirty="0"/>
              <a:t> </a:t>
            </a:r>
            <a:r>
              <a:rPr lang="hu-HU" dirty="0" smtClean="0"/>
              <a:t>     </a:t>
            </a:r>
            <a:r>
              <a:rPr lang="hu-HU" dirty="0"/>
              <a:t>tartós munkanélküliségi </a:t>
            </a:r>
            <a:r>
              <a:rPr lang="hu-HU" dirty="0" smtClean="0"/>
              <a:t>ráta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Gyengeség 1.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•	Strukturális munkanélküliség</a:t>
            </a:r>
          </a:p>
          <a:p>
            <a:pPr marL="0" indent="0" algn="just">
              <a:buNone/>
            </a:pPr>
            <a:r>
              <a:rPr lang="hu-HU" dirty="0"/>
              <a:t>•	Munkaerő-kereslet nem növekszik</a:t>
            </a:r>
          </a:p>
          <a:p>
            <a:pPr marL="0" indent="0" algn="just">
              <a:buNone/>
            </a:pPr>
            <a:r>
              <a:rPr lang="hu-HU" dirty="0"/>
              <a:t>•	Bizonyos szakmákban munkaerőhiány</a:t>
            </a:r>
          </a:p>
          <a:p>
            <a:pPr marL="0" indent="0" algn="just">
              <a:buNone/>
            </a:pPr>
            <a:r>
              <a:rPr lang="hu-HU" dirty="0"/>
              <a:t>•	Megyeközpont munkaerő-elszívó hatása a térségi településekről</a:t>
            </a:r>
          </a:p>
          <a:p>
            <a:pPr marL="0" indent="0" algn="just">
              <a:buNone/>
            </a:pPr>
            <a:r>
              <a:rPr lang="hu-HU" dirty="0"/>
              <a:t>•	Munkavállalási célból külföldre távozók száma növekedett</a:t>
            </a:r>
          </a:p>
          <a:p>
            <a:pPr marL="0" indent="0" algn="just">
              <a:buNone/>
            </a:pPr>
            <a:r>
              <a:rPr lang="hu-HU" dirty="0"/>
              <a:t>•	Turisztikai és térségmarketing, valamint komplex turisztikai termékcsomagok hiánya</a:t>
            </a:r>
          </a:p>
          <a:p>
            <a:pPr marL="0" indent="0" algn="just">
              <a:buNone/>
            </a:pPr>
            <a:r>
              <a:rPr lang="hu-HU" dirty="0"/>
              <a:t>•	Hagyományos mesterségek mesterei, ismerői kevesen </a:t>
            </a:r>
            <a:r>
              <a:rPr lang="hu-HU" dirty="0" smtClean="0"/>
              <a:t>vannak</a:t>
            </a:r>
          </a:p>
          <a:p>
            <a:pPr marL="0" indent="0" algn="just">
              <a:buNone/>
            </a:pPr>
            <a:r>
              <a:rPr lang="hu-HU" dirty="0"/>
              <a:t>•	Elöregedő, csökkenő létszámú lakosság</a:t>
            </a:r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Gyengeség 2.</a:t>
            </a:r>
            <a:endParaRPr lang="hu-HU" sz="2800" b="1" dirty="0"/>
          </a:p>
        </p:txBody>
      </p:sp>
      <p:pic>
        <p:nvPicPr>
          <p:cNvPr id="4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hu-HU" dirty="0"/>
              <a:t>•	</a:t>
            </a:r>
            <a:r>
              <a:rPr lang="hu-HU" sz="3900" dirty="0"/>
              <a:t>A megye agrárnépessége is elöregedett</a:t>
            </a:r>
          </a:p>
          <a:p>
            <a:pPr marL="0" indent="0" algn="just">
              <a:buNone/>
            </a:pPr>
            <a:r>
              <a:rPr lang="hu-HU" sz="3900" dirty="0"/>
              <a:t>•	Közlekedési infrastrukturális problémák (pl. rossz állapotú alsóbbrendű utak, ingázási lehetőségek)</a:t>
            </a:r>
          </a:p>
          <a:p>
            <a:pPr marL="0" indent="0" algn="just">
              <a:buNone/>
            </a:pPr>
            <a:r>
              <a:rPr lang="hu-HU" sz="3900" dirty="0"/>
              <a:t>•	A megye járásainak fejlettségében jelentős különbségek</a:t>
            </a:r>
          </a:p>
          <a:p>
            <a:pPr marL="0" indent="0" algn="just">
              <a:buNone/>
            </a:pPr>
            <a:r>
              <a:rPr lang="hu-HU" sz="3900" dirty="0"/>
              <a:t>•	Tanyás térségek gazdasági, társadalmi és infrastrukturális leszakadása</a:t>
            </a:r>
          </a:p>
          <a:p>
            <a:pPr marL="0" indent="0" algn="just">
              <a:buNone/>
            </a:pPr>
            <a:r>
              <a:rPr lang="hu-HU" sz="3900" dirty="0"/>
              <a:t>•	Egyenlőtlen intézményi infrastrukturális feltételek az oktatási, egészségügyi és szociális területeken</a:t>
            </a:r>
          </a:p>
          <a:p>
            <a:pPr marL="0" indent="0" algn="just">
              <a:buNone/>
            </a:pPr>
            <a:r>
              <a:rPr lang="hu-HU" sz="3900" dirty="0"/>
              <a:t>•	Jelentősen szűkülő felsőoktatási tevékenység a megyében </a:t>
            </a:r>
          </a:p>
          <a:p>
            <a:pPr marL="0" indent="0" algn="just">
              <a:buNone/>
            </a:pPr>
            <a:r>
              <a:rPr lang="hu-HU" sz="3900" dirty="0"/>
              <a:t>•	Alacsony együttműködési szint és készség </a:t>
            </a:r>
            <a:r>
              <a:rPr lang="hu-HU" sz="3900" dirty="0" smtClean="0"/>
              <a:t>a</a:t>
            </a:r>
          </a:p>
          <a:p>
            <a:pPr marL="0" indent="0" algn="just">
              <a:buNone/>
            </a:pPr>
            <a:r>
              <a:rPr lang="hu-HU" sz="3900" dirty="0"/>
              <a:t> </a:t>
            </a:r>
            <a:r>
              <a:rPr lang="hu-HU" sz="3900" dirty="0" smtClean="0"/>
              <a:t>     </a:t>
            </a:r>
            <a:r>
              <a:rPr lang="hu-HU" sz="3900" dirty="0"/>
              <a:t>gazdasági szektorban</a:t>
            </a:r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Gyengeség 3</a:t>
            </a:r>
            <a:r>
              <a:rPr lang="hu-HU" sz="2800" dirty="0" smtClean="0"/>
              <a:t>.</a:t>
            </a:r>
            <a:endParaRPr lang="hu-HU" sz="2800" dirty="0"/>
          </a:p>
        </p:txBody>
      </p:sp>
      <p:pic>
        <p:nvPicPr>
          <p:cNvPr id="4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hu-HU" dirty="0"/>
              <a:t>•</a:t>
            </a:r>
            <a:r>
              <a:rPr lang="hu-HU" sz="3900" dirty="0"/>
              <a:t>	Az elszegényedés és mélyülő foglalkoztatási problémák miatt a hátrányos helyzetűek köre bővül, és az életkörülményeik romlanak</a:t>
            </a:r>
          </a:p>
          <a:p>
            <a:pPr marL="0" indent="0" algn="just">
              <a:buNone/>
            </a:pPr>
            <a:r>
              <a:rPr lang="hu-HU" sz="3900" dirty="0"/>
              <a:t>•	Alacsony munkavállalási hajlandóság, közfoglalkoztatás előnyben részesítése bizonyos rétegekben </a:t>
            </a:r>
          </a:p>
          <a:p>
            <a:pPr marL="0" indent="0" algn="just">
              <a:buNone/>
            </a:pPr>
            <a:r>
              <a:rPr lang="hu-HU" sz="3900" dirty="0"/>
              <a:t>•	Szakképzésbe kerülő tanulók sokszor gyenge motivációja, mely következménye nagyfokú lemorzsolódás, a tankötelezettséget nem teljesítő tanulók egyre nagyobb aránya.</a:t>
            </a:r>
          </a:p>
          <a:p>
            <a:pPr marL="0" indent="0" algn="just">
              <a:buNone/>
            </a:pPr>
            <a:r>
              <a:rPr lang="hu-HU" sz="3900" dirty="0"/>
              <a:t>•	Célcsoport passzivitása, bizalmatlansága.</a:t>
            </a:r>
          </a:p>
          <a:p>
            <a:pPr marL="0" indent="0" algn="just">
              <a:buNone/>
            </a:pPr>
            <a:r>
              <a:rPr lang="hu-HU" sz="3900" dirty="0"/>
              <a:t>•	Személyre szabott szolgáltatások, </a:t>
            </a:r>
            <a:r>
              <a:rPr lang="hu-HU" sz="3900" dirty="0" smtClean="0"/>
              <a:t>támogatások</a:t>
            </a:r>
          </a:p>
          <a:p>
            <a:pPr marL="0" indent="0" algn="just">
              <a:buNone/>
            </a:pPr>
            <a:r>
              <a:rPr lang="hu-HU" sz="3900" dirty="0"/>
              <a:t> </a:t>
            </a:r>
            <a:r>
              <a:rPr lang="hu-HU" sz="3900" dirty="0" smtClean="0"/>
              <a:t>    hiánya</a:t>
            </a:r>
            <a:endParaRPr lang="hu-HU" sz="3900" dirty="0"/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2386"/>
          </a:xfrm>
        </p:spPr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Gyengeség 4.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 smtClean="0"/>
              <a:t>•	A megyében nyilvántartott fő hiányszakmák nagyrészt kívül esnek a szakképzés rendszerén</a:t>
            </a:r>
          </a:p>
          <a:p>
            <a:pPr marL="0" indent="0" algn="just">
              <a:buNone/>
            </a:pPr>
            <a:r>
              <a:rPr lang="hu-HU" dirty="0" smtClean="0"/>
              <a:t>•	A kis- és középvállalkozások sok esetben nem érdekeltek a gyakorlati képzésben való részvételben, több gyakorlati képzőhely nem tud tanulószerződéssel tanulót felvenni</a:t>
            </a:r>
          </a:p>
          <a:p>
            <a:pPr marL="0" indent="0" algn="just">
              <a:buNone/>
            </a:pPr>
            <a:r>
              <a:rPr lang="hu-HU" dirty="0" smtClean="0"/>
              <a:t>•	Megyei szakképzés belső problémái (mobilitási hajlandóság hiánya, hiányzó együttműködés, párhuzamosságok, versengés, pedagógusok, szakoktatók alacsony száma stb.)</a:t>
            </a:r>
          </a:p>
          <a:p>
            <a:pPr marL="0" indent="0" algn="just">
              <a:buNone/>
            </a:pPr>
            <a:r>
              <a:rPr lang="hu-HU" dirty="0"/>
              <a:t>•	2015-ben 25-50 év közé eső korcsoportokba tartozik az  álláskeresők  53,8 %-a, a 25 év alatti korosztály részaránya 18,7%, míg az 50 év </a:t>
            </a:r>
            <a:r>
              <a:rPr lang="hu-HU" dirty="0" smtClean="0"/>
              <a:t>felettieké</a:t>
            </a:r>
          </a:p>
          <a:p>
            <a:pPr marL="0" indent="0" algn="just">
              <a:buNone/>
            </a:pPr>
            <a:r>
              <a:rPr lang="hu-HU" dirty="0" smtClean="0"/>
              <a:t>háromtized </a:t>
            </a:r>
            <a:r>
              <a:rPr lang="hu-HU" dirty="0"/>
              <a:t>közeli.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Gyengeség 5.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hu-HU" dirty="0"/>
              <a:t>•	A nyilvántartott álláskeresők 42,3%-a átlagosan legfeljebb 8 osztályt végzett, 30,5%-a szakmai középfokú végzettséggel rendelkezett. Ez az adat a kecskeméti járás nélkül még kedvezőtlenebb képet mutat, az átlagosan legfeljebb 8 osztályt végzettek aránya 43,87 %.</a:t>
            </a:r>
          </a:p>
          <a:p>
            <a:pPr marL="0" indent="0" algn="just">
              <a:buNone/>
            </a:pPr>
            <a:r>
              <a:rPr lang="hu-HU" dirty="0"/>
              <a:t>•	Foglalkoztatási szempontból a legrosszabb helyzetben a hátrányos helyzetű, a közép- és nagyobb városoktól, illetve a közlekedési folyosóktól távol lévő térségek alacsony iskolai végzettséggel rendelkező munkavállalói vannak. </a:t>
            </a:r>
          </a:p>
          <a:p>
            <a:pPr marL="0" indent="0" algn="just">
              <a:buNone/>
            </a:pPr>
            <a:r>
              <a:rPr lang="hu-HU" dirty="0"/>
              <a:t>•	A leghátrányosabb helyzetben </a:t>
            </a:r>
            <a:r>
              <a:rPr lang="hu-HU" dirty="0" smtClean="0"/>
              <a:t>továbbra is</a:t>
            </a:r>
          </a:p>
          <a:p>
            <a:pPr marL="0" indent="0" algn="just">
              <a:buNone/>
            </a:pPr>
            <a:r>
              <a:rPr lang="hu-HU" dirty="0" smtClean="0"/>
              <a:t> </a:t>
            </a:r>
            <a:r>
              <a:rPr lang="hu-HU" dirty="0"/>
              <a:t>a kistelepülésen élő pályakezdő fiatalok vannak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SWOT </a:t>
            </a:r>
            <a:r>
              <a:rPr lang="hu-HU" sz="2400" b="1" dirty="0"/>
              <a:t>– Gyengeség </a:t>
            </a:r>
            <a:r>
              <a:rPr lang="hu-HU" sz="2400" b="1" dirty="0" smtClean="0"/>
              <a:t>6.</a:t>
            </a:r>
            <a:endParaRPr lang="hu-HU" sz="24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•	2015-ben a nyilvántartott álláskeresők 29,5 %-a, 6.549 fő tartósan regisztrált álláskereső</a:t>
            </a:r>
          </a:p>
          <a:p>
            <a:pPr marL="0" indent="0" algn="just">
              <a:buNone/>
            </a:pPr>
            <a:r>
              <a:rPr lang="hu-HU" dirty="0"/>
              <a:t>•	A nyilvántartott pályakezdő álláskeresők száma 2016. januárban 2150 fő, a kecskeméti járást leszámítva 1369 fő. Arányuk a nyilvántartott álláskeresők körében 10,6%-os.</a:t>
            </a:r>
          </a:p>
          <a:p>
            <a:pPr marL="0" indent="0" algn="just">
              <a:buNone/>
            </a:pPr>
            <a:r>
              <a:rPr lang="hu-HU" dirty="0"/>
              <a:t>•	A fiataloknak kevésbé vannak terveik egyéni életük alakítására, nincsenek kellően felkészülve az álláskeresésre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r>
              <a:rPr lang="hu-HU" dirty="0" smtClean="0"/>
              <a:t> </a:t>
            </a:r>
            <a:r>
              <a:rPr lang="hu-HU" dirty="0"/>
              <a:t>•	Az 50 év feletti korosztály elhelyezkedése nagyon nehéz a munkaerőpiacon. A munkáltatók előszeretettel a fiatal korosztályt részesítik még mindig előnyben.</a:t>
            </a:r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SWOT </a:t>
            </a:r>
            <a:r>
              <a:rPr lang="hu-HU" sz="2400" b="1" dirty="0"/>
              <a:t>– Gyengeség </a:t>
            </a:r>
            <a:r>
              <a:rPr lang="hu-HU" sz="2400" b="1" dirty="0" smtClean="0"/>
              <a:t>7.</a:t>
            </a:r>
            <a:endParaRPr lang="hu-HU" sz="24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dirty="0"/>
              <a:t>•	A </a:t>
            </a:r>
            <a:r>
              <a:rPr lang="hu-HU" dirty="0" smtClean="0"/>
              <a:t>fogyatékkal élők helyzete </a:t>
            </a:r>
            <a:r>
              <a:rPr lang="hu-HU" dirty="0"/>
              <a:t>a munkaerőpiacon </a:t>
            </a:r>
            <a:r>
              <a:rPr lang="hu-HU" dirty="0" smtClean="0"/>
              <a:t>kedvezőtlenebb, </a:t>
            </a:r>
            <a:r>
              <a:rPr lang="hu-HU" dirty="0"/>
              <a:t>mint a nem </a:t>
            </a:r>
            <a:r>
              <a:rPr lang="hu-HU" dirty="0" smtClean="0"/>
              <a:t>fogyatékkal élőké, magasabb arányban munkanélküliek. </a:t>
            </a:r>
            <a:endParaRPr lang="hu-HU" dirty="0"/>
          </a:p>
          <a:p>
            <a:pPr marL="0" indent="0" algn="just">
              <a:buNone/>
            </a:pPr>
            <a:r>
              <a:rPr lang="hu-HU" dirty="0"/>
              <a:t>•	A roma népesség döntő többsége gyakorlatilag a tartósan munkanélküliek közé tartozik.</a:t>
            </a:r>
          </a:p>
          <a:p>
            <a:pPr marL="0" indent="0" algn="just">
              <a:buNone/>
            </a:pPr>
            <a:r>
              <a:rPr lang="hu-HU" dirty="0"/>
              <a:t>•	Az elmúlt években, Bács-Kiskun megyében egyre kevesebb fő felvételét tervezeték a felmérésben részt vett munkaadók, emellett egyre magasabb a </a:t>
            </a:r>
            <a:r>
              <a:rPr lang="hu-HU" dirty="0" smtClean="0"/>
              <a:t>kormányhivatali </a:t>
            </a:r>
            <a:r>
              <a:rPr lang="hu-HU" smtClean="0"/>
              <a:t>létszámleadásaik előrejelzése.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SWOT – Lehetőség 1.</a:t>
            </a:r>
            <a:endParaRPr lang="hu-HU" sz="24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/>
              <a:t>•	Kecskemét MJV foglalkoztatási paktum pozitív </a:t>
            </a:r>
            <a:r>
              <a:rPr lang="hu-HU" dirty="0" err="1"/>
              <a:t>szinergikus</a:t>
            </a:r>
            <a:r>
              <a:rPr lang="hu-HU" dirty="0"/>
              <a:t> hatásai (pl. befektetők térségbe vonzása)</a:t>
            </a:r>
          </a:p>
          <a:p>
            <a:pPr marL="0" indent="0">
              <a:buNone/>
            </a:pPr>
            <a:r>
              <a:rPr lang="hu-HU" dirty="0"/>
              <a:t>•	Szociális gazdaság térnyerése</a:t>
            </a:r>
          </a:p>
          <a:p>
            <a:pPr marL="0" indent="0">
              <a:buNone/>
            </a:pPr>
            <a:r>
              <a:rPr lang="hu-HU" dirty="0"/>
              <a:t>•	Helyi termékek, </a:t>
            </a:r>
            <a:r>
              <a:rPr lang="hu-HU" dirty="0" err="1"/>
              <a:t>bio</a:t>
            </a:r>
            <a:r>
              <a:rPr lang="hu-HU" dirty="0"/>
              <a:t> </a:t>
            </a:r>
            <a:r>
              <a:rPr lang="hu-HU" dirty="0" err="1"/>
              <a:t>termékek</a:t>
            </a:r>
            <a:r>
              <a:rPr lang="hu-HU" dirty="0"/>
              <a:t> iránti kereslet növekedése</a:t>
            </a:r>
          </a:p>
          <a:p>
            <a:pPr marL="0" indent="0">
              <a:buNone/>
            </a:pPr>
            <a:r>
              <a:rPr lang="hu-HU" dirty="0"/>
              <a:t>•	Atipikus foglalkoztatási formák térnyerése</a:t>
            </a:r>
          </a:p>
          <a:p>
            <a:pPr marL="0" indent="0">
              <a:buNone/>
            </a:pPr>
            <a:r>
              <a:rPr lang="hu-HU" dirty="0"/>
              <a:t>•	Európai uniós és hazai foglalkoztatást és gazdaságfejlesztést, innovációt elősegítő pályázati lehetőségek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SWOT </a:t>
            </a:r>
            <a:r>
              <a:rPr lang="hu-HU" sz="2400" b="1" dirty="0"/>
              <a:t>– Lehetőség </a:t>
            </a:r>
            <a:r>
              <a:rPr lang="hu-HU" sz="2400" b="1" dirty="0" smtClean="0"/>
              <a:t>2.</a:t>
            </a:r>
            <a:endParaRPr lang="hu-HU" sz="24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•	Határon túli térségekkel történő együttműködési lehetőségek (pl. Duna stratégiában részvétel, határ menti régiók)</a:t>
            </a:r>
          </a:p>
          <a:p>
            <a:pPr marL="0" indent="0">
              <a:buNone/>
            </a:pPr>
            <a:r>
              <a:rPr lang="hu-HU" dirty="0"/>
              <a:t>•	Kecskemét és térsége kiemelt járműipari övezetnek minősül</a:t>
            </a:r>
          </a:p>
          <a:p>
            <a:pPr marL="0" indent="0">
              <a:buNone/>
            </a:pPr>
            <a:r>
              <a:rPr lang="hu-HU" dirty="0"/>
              <a:t>•	A fővárosi agglomeráció közelsége, jó elérhetősége</a:t>
            </a:r>
          </a:p>
          <a:p>
            <a:pPr marL="0" indent="0">
              <a:buNone/>
            </a:pPr>
            <a:r>
              <a:rPr lang="hu-HU" dirty="0"/>
              <a:t>•	Kedvező üzleti klíma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Veszély 1.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•	Kecskemét MJV foglalkoztatási paktum negatív </a:t>
            </a:r>
            <a:r>
              <a:rPr lang="hu-HU" dirty="0" err="1"/>
              <a:t>szinergikus</a:t>
            </a:r>
            <a:r>
              <a:rPr lang="hu-HU" dirty="0"/>
              <a:t> hatásai (pl. munkaerő-elszívása kisebb településekről)</a:t>
            </a:r>
          </a:p>
          <a:p>
            <a:pPr marL="0" indent="0" algn="just">
              <a:buNone/>
            </a:pPr>
            <a:r>
              <a:rPr lang="hu-HU" dirty="0"/>
              <a:t>•	Külföldi munkaerőpiac elszívó hatása, magasabb külföldi bérek</a:t>
            </a:r>
          </a:p>
          <a:p>
            <a:pPr marL="0" indent="0" algn="just">
              <a:buNone/>
            </a:pPr>
            <a:r>
              <a:rPr lang="hu-HU" dirty="0"/>
              <a:t>•	Közlekedési infrastruktúra fejlesztésének elhúzódása</a:t>
            </a:r>
          </a:p>
          <a:p>
            <a:pPr marL="0" indent="0" algn="just">
              <a:buNone/>
            </a:pPr>
            <a:r>
              <a:rPr lang="hu-HU" dirty="0"/>
              <a:t>•	Szerbia (és így a Vajdaság) Európai uniós csatlakozása </a:t>
            </a:r>
            <a:r>
              <a:rPr lang="hu-HU" dirty="0" smtClean="0"/>
              <a:t>elhúzódik</a:t>
            </a:r>
          </a:p>
          <a:p>
            <a:pPr marL="0" indent="0" algn="just">
              <a:buNone/>
            </a:pPr>
            <a:r>
              <a:rPr lang="hu-HU" dirty="0" smtClean="0"/>
              <a:t>•</a:t>
            </a:r>
            <a:r>
              <a:rPr lang="hu-HU" dirty="0"/>
              <a:t>	Elhúzódó nemzetközi és hazai gazdasági </a:t>
            </a:r>
            <a:r>
              <a:rPr lang="hu-HU" dirty="0" smtClean="0"/>
              <a:t>válság</a:t>
            </a:r>
          </a:p>
          <a:p>
            <a:pPr marL="0" indent="0" algn="just">
              <a:buNone/>
            </a:pPr>
            <a:r>
              <a:rPr lang="hu-HU" dirty="0" smtClean="0"/>
              <a:t>•</a:t>
            </a:r>
            <a:r>
              <a:rPr lang="hu-HU" dirty="0"/>
              <a:t>	A klímaváltozás, szélsőséges időjárás negatív hatásai a mezőgazdaságra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SWOT – Veszély 2.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•	Pályázati rendszer negatív irányú változásai, pl. plusz adminisztratív terhek, előírások</a:t>
            </a:r>
          </a:p>
          <a:p>
            <a:pPr marL="0" indent="0" algn="just">
              <a:buNone/>
            </a:pPr>
            <a:r>
              <a:rPr lang="hu-HU" dirty="0"/>
              <a:t>•	Intézményi rendszer átalakulásából fakadó bizonytalanság (pl. oktatási rendszer)</a:t>
            </a:r>
          </a:p>
          <a:p>
            <a:pPr marL="0" indent="0" algn="just">
              <a:buNone/>
            </a:pPr>
            <a:r>
              <a:rPr lang="hu-HU" dirty="0"/>
              <a:t>•	Célcsoport tagok szakmai irányultsága nem egyezik meg a munkaerő-piaci igényekkel</a:t>
            </a:r>
          </a:p>
          <a:p>
            <a:pPr marL="0" indent="0" algn="just">
              <a:buNone/>
            </a:pPr>
            <a:r>
              <a:rPr lang="hu-HU" dirty="0"/>
              <a:t>•	A hátrányos helyzetű célcsoportba tartozók foglalkoztatásával szembeni előítéletek.</a:t>
            </a:r>
          </a:p>
          <a:p>
            <a:pPr marL="0" indent="0" algn="just">
              <a:buNone/>
            </a:pPr>
            <a:r>
              <a:rPr lang="hu-HU" dirty="0"/>
              <a:t>•	Azonos célú projektek egy időben történő megvalósítása, (ugyanazon célcsoport </a:t>
            </a:r>
            <a:r>
              <a:rPr lang="hu-HU" dirty="0" smtClean="0"/>
              <a:t>tagok</a:t>
            </a:r>
          </a:p>
          <a:p>
            <a:pPr marL="0" indent="0" algn="just">
              <a:buNone/>
            </a:pPr>
            <a:r>
              <a:rPr lang="hu-HU" dirty="0" smtClean="0"/>
              <a:t>több </a:t>
            </a:r>
            <a:r>
              <a:rPr lang="hu-HU" dirty="0"/>
              <a:t>projektbe vonása)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Stratégia tartalma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hu-HU" dirty="0" smtClean="0"/>
              <a:t>Szakmapolitikai </a:t>
            </a:r>
            <a:r>
              <a:rPr lang="hu-HU" dirty="0"/>
              <a:t>kitekintés	</a:t>
            </a:r>
            <a:r>
              <a:rPr lang="hu-HU" dirty="0" smtClean="0"/>
              <a:t>(Európai </a:t>
            </a:r>
            <a:r>
              <a:rPr lang="hu-HU" dirty="0"/>
              <a:t>Uniós </a:t>
            </a:r>
            <a:r>
              <a:rPr lang="hu-HU" dirty="0" smtClean="0"/>
              <a:t>kitekintés, hazai </a:t>
            </a:r>
            <a:r>
              <a:rPr lang="hu-HU" dirty="0"/>
              <a:t>munkaerő-piaci </a:t>
            </a:r>
            <a:r>
              <a:rPr lang="hu-HU" dirty="0" smtClean="0"/>
              <a:t>célok)</a:t>
            </a:r>
            <a:endParaRPr lang="hu-HU" dirty="0"/>
          </a:p>
          <a:p>
            <a:pPr algn="just"/>
            <a:r>
              <a:rPr lang="hu-HU" dirty="0" smtClean="0"/>
              <a:t>Bács-Kiskun </a:t>
            </a:r>
            <a:r>
              <a:rPr lang="hu-HU" dirty="0"/>
              <a:t>megye foglalkoztatási és gazdaságfejlesztési jövőképe	</a:t>
            </a:r>
          </a:p>
          <a:p>
            <a:pPr algn="just"/>
            <a:r>
              <a:rPr lang="hu-HU" dirty="0" smtClean="0"/>
              <a:t>Bács-Kiskun </a:t>
            </a:r>
            <a:r>
              <a:rPr lang="hu-HU" dirty="0"/>
              <a:t>megye foglalkoztatásának és gazdaságfejlesztésének alapelvei	</a:t>
            </a:r>
          </a:p>
          <a:p>
            <a:pPr algn="just"/>
            <a:r>
              <a:rPr lang="hu-HU" dirty="0" smtClean="0"/>
              <a:t>A </a:t>
            </a:r>
            <a:r>
              <a:rPr lang="hu-HU" dirty="0"/>
              <a:t>Bács-Kiskun megyei foglalkoztatási és gazdaságfejlesztési együttműködés </a:t>
            </a:r>
            <a:r>
              <a:rPr lang="hu-HU" dirty="0" smtClean="0"/>
              <a:t>célrendszere</a:t>
            </a:r>
          </a:p>
          <a:p>
            <a:pPr algn="just"/>
            <a:r>
              <a:rPr lang="hu-HU" dirty="0" smtClean="0"/>
              <a:t>Célcsoport bemutatása (álláskeresők, kiemelt rétegek, inaktívak)</a:t>
            </a:r>
            <a:r>
              <a:rPr lang="hu-HU" dirty="0"/>
              <a:t>	</a:t>
            </a:r>
            <a:endParaRPr lang="hu-HU" dirty="0" smtClean="0"/>
          </a:p>
          <a:p>
            <a:pPr algn="just"/>
            <a:r>
              <a:rPr lang="hu-HU" dirty="0" smtClean="0"/>
              <a:t>Célrendszer </a:t>
            </a:r>
            <a:r>
              <a:rPr lang="hu-HU" dirty="0"/>
              <a:t>és helyzetelemzés kapcsolata</a:t>
            </a:r>
          </a:p>
        </p:txBody>
      </p:sp>
    </p:spTree>
    <p:extLst>
      <p:ext uri="{BB962C8B-B14F-4D97-AF65-F5344CB8AC3E}">
        <p14:creationId xmlns:p14="http://schemas.microsoft.com/office/powerpoint/2010/main" val="9936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700" dirty="0" smtClean="0"/>
              <a:t>Bács-Kiskun </a:t>
            </a:r>
            <a:r>
              <a:rPr lang="hu-HU" sz="2700" dirty="0"/>
              <a:t>megye foglalkoztatási és gazdaságfejlesztési együttműködései	</a:t>
            </a:r>
            <a:r>
              <a:rPr lang="hu-HU" sz="2700" dirty="0" smtClean="0"/>
              <a:t>(megyei, helyi, Kecskemét MJV) </a:t>
            </a:r>
          </a:p>
          <a:p>
            <a:pPr algn="just"/>
            <a:r>
              <a:rPr lang="hu-HU" sz="2700" dirty="0" smtClean="0"/>
              <a:t>Bács-Kiskun </a:t>
            </a:r>
            <a:r>
              <a:rPr lang="hu-HU" sz="2700" dirty="0"/>
              <a:t>megye foglalkoztatási és gazdaságfejlesztési programjai	</a:t>
            </a:r>
          </a:p>
          <a:p>
            <a:pPr algn="just"/>
            <a:r>
              <a:rPr lang="hu-HU" sz="2700" dirty="0" smtClean="0"/>
              <a:t>A </a:t>
            </a:r>
            <a:r>
              <a:rPr lang="hu-HU" sz="2700" dirty="0"/>
              <a:t>célrendszer és programok kapcsolata</a:t>
            </a:r>
            <a:r>
              <a:rPr lang="hu-HU" dirty="0"/>
              <a:t>	</a:t>
            </a:r>
          </a:p>
          <a:p>
            <a:endParaRPr lang="hu-HU" dirty="0"/>
          </a:p>
        </p:txBody>
      </p:sp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Szakmapolitikai kitekintés - EU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sz="2700" dirty="0"/>
              <a:t>Az </a:t>
            </a:r>
            <a:r>
              <a:rPr lang="hu-HU" sz="2700" b="1" dirty="0"/>
              <a:t>Európa 2020 stratégia</a:t>
            </a:r>
            <a:r>
              <a:rPr lang="hu-HU" sz="2700" dirty="0"/>
              <a:t>, az intelligens, fenntartható és inkluzív növekedés </a:t>
            </a:r>
            <a:r>
              <a:rPr lang="hu-HU" sz="2700" dirty="0" smtClean="0"/>
              <a:t>stratégiája.</a:t>
            </a:r>
          </a:p>
          <a:p>
            <a:pPr marL="0" indent="0" algn="just">
              <a:buNone/>
            </a:pPr>
            <a:r>
              <a:rPr lang="hu-HU" sz="2700" b="1" dirty="0"/>
              <a:t>Kiemelt cél</a:t>
            </a:r>
            <a:r>
              <a:rPr lang="hu-HU" sz="2700" dirty="0"/>
              <a:t>: a 20-64 éves népesség foglalkoztatási rátájának 75 százalékra emelése, többek között a fiatal, az idősebb, illetve az alacsony képzettségű munkavállalók nagyobb mértékű foglalkoztatása, valamint a legális migránsok fokozottabb integrációja révén. </a:t>
            </a:r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Hazai munkaerő-piaci célok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b="1" dirty="0" smtClean="0"/>
              <a:t>Cél: </a:t>
            </a:r>
            <a:r>
              <a:rPr lang="hu-HU" dirty="0"/>
              <a:t>2020-ra a 20-64 éves népesség körében 75%-os foglalkoztatási ráta elérése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r>
              <a:rPr lang="hu-HU" b="1" dirty="0" smtClean="0"/>
              <a:t>Prioritások:</a:t>
            </a:r>
          </a:p>
          <a:p>
            <a:pPr algn="just"/>
            <a:r>
              <a:rPr lang="hu-HU" dirty="0"/>
              <a:t>Munkaerő-piaci </a:t>
            </a:r>
            <a:r>
              <a:rPr lang="hu-HU" dirty="0" smtClean="0"/>
              <a:t>belépés segítése</a:t>
            </a:r>
          </a:p>
          <a:p>
            <a:pPr algn="just"/>
            <a:r>
              <a:rPr lang="hu-HU" dirty="0"/>
              <a:t>A fiatalok fenntartható munkaerő-piaci </a:t>
            </a:r>
            <a:r>
              <a:rPr lang="hu-HU" dirty="0" smtClean="0"/>
              <a:t>integrációja</a:t>
            </a:r>
          </a:p>
          <a:p>
            <a:pPr algn="just"/>
            <a:r>
              <a:rPr lang="hu-HU" dirty="0"/>
              <a:t>Az egész életen át tartó tanulás ösztönzése a szakképzés és felnőttképzés támogatásával és </a:t>
            </a:r>
            <a:r>
              <a:rPr lang="hu-HU" dirty="0" smtClean="0"/>
              <a:t>fejlesztésével</a:t>
            </a:r>
          </a:p>
          <a:p>
            <a:pPr algn="just"/>
            <a:r>
              <a:rPr lang="hu-HU" dirty="0"/>
              <a:t>A munkavállalók és vállalkozások munkaerő-piaci alkalmazkodóképességének </a:t>
            </a:r>
            <a:r>
              <a:rPr lang="hu-HU" dirty="0" smtClean="0"/>
              <a:t>fejlesztése</a:t>
            </a:r>
          </a:p>
          <a:p>
            <a:pPr algn="just"/>
            <a:r>
              <a:rPr lang="hu-HU" dirty="0"/>
              <a:t>A szociális gazdaság és nonprofit foglalkoztatási programok támogatása</a:t>
            </a:r>
          </a:p>
        </p:txBody>
      </p:sp>
    </p:spTree>
    <p:extLst>
      <p:ext uri="{BB962C8B-B14F-4D97-AF65-F5344CB8AC3E}">
        <p14:creationId xmlns:p14="http://schemas.microsoft.com/office/powerpoint/2010/main" val="225166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3581"/>
            <a:ext cx="8229600" cy="957147"/>
          </a:xfrm>
        </p:spPr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800" b="1" dirty="0" smtClean="0"/>
              <a:t>Bács-Kiskun megyei illeszkedés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500" b="1" dirty="0" smtClean="0"/>
              <a:t>1. Bács-Kiskun Megye Területfejlesztési Programja</a:t>
            </a:r>
          </a:p>
          <a:p>
            <a:pPr marL="0" indent="0" algn="just">
              <a:buNone/>
            </a:pPr>
            <a:r>
              <a:rPr lang="hu-HU" sz="2500" dirty="0" smtClean="0"/>
              <a:t>Átfogó célok: </a:t>
            </a:r>
          </a:p>
          <a:p>
            <a:pPr marL="0" indent="0" algn="just">
              <a:buNone/>
            </a:pPr>
            <a:r>
              <a:rPr lang="hu-HU" sz="2500" dirty="0" smtClean="0"/>
              <a:t>•</a:t>
            </a:r>
            <a:r>
              <a:rPr lang="hu-HU" sz="2500" dirty="0"/>
              <a:t>	A megye társadalmi-gazdasági súlyának növelése a Kárpát-medencében és az európai térben inkluzív növekedés révén, </a:t>
            </a:r>
          </a:p>
          <a:p>
            <a:pPr marL="0" indent="0" algn="just">
              <a:buNone/>
            </a:pPr>
            <a:r>
              <a:rPr lang="hu-HU" sz="2500" dirty="0"/>
              <a:t>•    A területi felzárkózás, a megye belső kohéziójának erősítése</a:t>
            </a:r>
          </a:p>
          <a:p>
            <a:pPr marL="0" indent="0" algn="just">
              <a:buNone/>
            </a:pPr>
            <a:r>
              <a:rPr lang="hu-HU" sz="2500" dirty="0"/>
              <a:t>•	Az egészséges és megújuló </a:t>
            </a:r>
            <a:r>
              <a:rPr lang="hu-HU" sz="2500" dirty="0" smtClean="0"/>
              <a:t>társadalom</a:t>
            </a:r>
          </a:p>
          <a:p>
            <a:pPr marL="0" indent="0" algn="just">
              <a:buNone/>
            </a:pPr>
            <a:r>
              <a:rPr lang="hu-HU" sz="2500" dirty="0"/>
              <a:t>Specifikus célok: </a:t>
            </a:r>
            <a:endParaRPr lang="hu-HU" sz="2500" dirty="0" smtClean="0"/>
          </a:p>
          <a:p>
            <a:pPr marL="0" indent="0" algn="just">
              <a:buNone/>
            </a:pPr>
            <a:r>
              <a:rPr lang="hu-HU" sz="2500" dirty="0" smtClean="0"/>
              <a:t>•    A </a:t>
            </a:r>
            <a:r>
              <a:rPr lang="hu-HU" sz="2500" dirty="0"/>
              <a:t>gazdasági versenyképesség erősítése, innovatív gazdaság a KKV-szektor megerősítésével</a:t>
            </a:r>
          </a:p>
          <a:p>
            <a:pPr marL="0" indent="0" algn="just">
              <a:buNone/>
            </a:pPr>
            <a:r>
              <a:rPr lang="hu-HU" sz="2500" dirty="0" smtClean="0"/>
              <a:t>•  A </a:t>
            </a:r>
            <a:r>
              <a:rPr lang="hu-HU" sz="2500" dirty="0"/>
              <a:t>megye belső kohéziójának </a:t>
            </a:r>
            <a:r>
              <a:rPr lang="hu-HU" sz="2500" dirty="0" smtClean="0"/>
              <a:t>erősítése </a:t>
            </a:r>
            <a:r>
              <a:rPr lang="hu-HU" sz="2500" dirty="0"/>
              <a:t>és a </a:t>
            </a:r>
            <a:endParaRPr lang="hu-HU" sz="2500" dirty="0" smtClean="0"/>
          </a:p>
          <a:p>
            <a:pPr marL="0" indent="0" algn="just">
              <a:buNone/>
            </a:pPr>
            <a:r>
              <a:rPr lang="hu-HU" sz="2500" dirty="0" err="1" smtClean="0"/>
              <a:t>makrotérségi</a:t>
            </a:r>
            <a:r>
              <a:rPr lang="hu-HU" sz="2500" dirty="0" smtClean="0"/>
              <a:t> </a:t>
            </a:r>
            <a:r>
              <a:rPr lang="hu-HU" sz="2500" dirty="0"/>
              <a:t>integrációját szolgáló </a:t>
            </a:r>
            <a:r>
              <a:rPr lang="hu-HU" sz="2500" dirty="0" smtClean="0"/>
              <a:t>intézményi</a:t>
            </a:r>
          </a:p>
          <a:p>
            <a:pPr marL="0" indent="0" algn="just">
              <a:buNone/>
            </a:pPr>
            <a:r>
              <a:rPr lang="hu-HU" sz="2500" dirty="0" smtClean="0"/>
              <a:t> </a:t>
            </a:r>
            <a:r>
              <a:rPr lang="hu-HU" sz="2500" dirty="0"/>
              <a:t>és </a:t>
            </a:r>
            <a:r>
              <a:rPr lang="hu-HU" sz="2500" dirty="0" smtClean="0"/>
              <a:t>infrastrukturális fejlesztések elérése</a:t>
            </a:r>
            <a:endParaRPr lang="hu-HU" sz="2500" dirty="0"/>
          </a:p>
        </p:txBody>
      </p:sp>
    </p:spTree>
    <p:extLst>
      <p:ext uri="{BB962C8B-B14F-4D97-AF65-F5344CB8AC3E}">
        <p14:creationId xmlns:p14="http://schemas.microsoft.com/office/powerpoint/2010/main" val="10068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Bács-Kiskun </a:t>
            </a:r>
            <a:r>
              <a:rPr lang="hu-HU" sz="2800" b="1" dirty="0"/>
              <a:t>megyei </a:t>
            </a:r>
            <a:r>
              <a:rPr lang="hu-HU" sz="2800" b="1" dirty="0" smtClean="0"/>
              <a:t>illeszkedés 2. 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82453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hu-HU" dirty="0"/>
              <a:t>Horizontális célok:</a:t>
            </a:r>
          </a:p>
          <a:p>
            <a:pPr algn="just"/>
            <a:r>
              <a:rPr lang="hu-HU" dirty="0" smtClean="0"/>
              <a:t>Esélyegyenlőség</a:t>
            </a:r>
          </a:p>
          <a:p>
            <a:pPr algn="just"/>
            <a:r>
              <a:rPr lang="hu-HU" dirty="0" smtClean="0"/>
              <a:t>Területi kohézió</a:t>
            </a:r>
          </a:p>
          <a:p>
            <a:pPr algn="just"/>
            <a:r>
              <a:rPr lang="hu-HU" dirty="0"/>
              <a:t>P</a:t>
            </a:r>
            <a:r>
              <a:rPr lang="hu-HU" dirty="0" smtClean="0"/>
              <a:t>artnerség </a:t>
            </a:r>
            <a:r>
              <a:rPr lang="hu-HU" dirty="0"/>
              <a:t>és többszintű </a:t>
            </a:r>
            <a:r>
              <a:rPr lang="hu-HU" dirty="0" smtClean="0"/>
              <a:t>kormányzás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b="1" dirty="0" smtClean="0"/>
              <a:t>2. Bács-Kiskun megyei ITP:</a:t>
            </a:r>
          </a:p>
          <a:p>
            <a:pPr marL="0" indent="0" algn="just">
              <a:buNone/>
            </a:pPr>
            <a:r>
              <a:rPr lang="hu-HU" dirty="0"/>
              <a:t>7. </a:t>
            </a:r>
            <a:r>
              <a:rPr lang="hu-HU" dirty="0" smtClean="0"/>
              <a:t>célkitűzés: </a:t>
            </a:r>
            <a:r>
              <a:rPr lang="hu-HU" dirty="0"/>
              <a:t>a Bács-Kiskun 2020 megyei foglalkoztatási paktum létrehozása és működtetése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Területi célok figyelembevétele: Homokhátság, Duna mente, SZVZ, határ menti térségek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433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Foglalkoztatási szempontú jövőkép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2021-ben Bács-Kiskun megye természeti, épített és kulturális értékeire, hagyományaira, valamint a szükségleteknek megfelelően képzett, dolgozni akaró, alapvetően helyi munkavállalóira épülve, az együttműködő erős vállalkozási, intézményi és civil szektornak és az önfoglalkoztatásnak köszönhetően megvalósul a területi szinten kiegyensúlyozott teljes foglalkoztatás, (azaz a megyei munkanélküliségi ráta 5 % alá csökken), biztosítva az itt élők megélhetését, helyben maradását.</a:t>
            </a:r>
          </a:p>
          <a:p>
            <a:pPr marL="0" indent="0" algn="just">
              <a:buNone/>
            </a:pPr>
            <a:r>
              <a:rPr lang="hu-HU" dirty="0"/>
              <a:t>TK jövőképe: a folyamatos megújulásra képes fenntartható gazdasági és társadalmi környezet megteremtésével Bács-Kiskun megye versenyképes és vonzó térség </a:t>
            </a:r>
            <a:r>
              <a:rPr lang="hu-HU" dirty="0" smtClean="0"/>
              <a:t>lesz</a:t>
            </a:r>
            <a:r>
              <a:rPr lang="hu-HU" dirty="0"/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Alapelvek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Területileg kiegyenlített fejlődés </a:t>
            </a:r>
            <a:endParaRPr lang="hu-HU" dirty="0" smtClean="0"/>
          </a:p>
          <a:p>
            <a:r>
              <a:rPr lang="hu-HU" dirty="0"/>
              <a:t>Területi szemlélet </a:t>
            </a:r>
            <a:endParaRPr lang="hu-HU" dirty="0" smtClean="0"/>
          </a:p>
          <a:p>
            <a:r>
              <a:rPr lang="hu-HU" dirty="0"/>
              <a:t>Helyi munkavállalás lehetőségeinek </a:t>
            </a:r>
            <a:r>
              <a:rPr lang="hu-HU" dirty="0" smtClean="0"/>
              <a:t>kialakítása</a:t>
            </a:r>
          </a:p>
          <a:p>
            <a:r>
              <a:rPr lang="hu-HU" dirty="0" smtClean="0"/>
              <a:t>Esélyegyenlőség</a:t>
            </a:r>
          </a:p>
          <a:p>
            <a:r>
              <a:rPr lang="hu-HU" dirty="0" smtClean="0"/>
              <a:t>Fenntarthatóság</a:t>
            </a:r>
          </a:p>
          <a:p>
            <a:r>
              <a:rPr lang="hu-HU" dirty="0"/>
              <a:t>Gazdasági igényeknek </a:t>
            </a:r>
            <a:r>
              <a:rPr lang="hu-HU" dirty="0" smtClean="0"/>
              <a:t>megfelelés</a:t>
            </a:r>
          </a:p>
          <a:p>
            <a:r>
              <a:rPr lang="hu-HU" dirty="0"/>
              <a:t>Partnerség, </a:t>
            </a:r>
            <a:r>
              <a:rPr lang="hu-HU" dirty="0" smtClean="0"/>
              <a:t>nyilvánosság</a:t>
            </a:r>
          </a:p>
          <a:p>
            <a:r>
              <a:rPr lang="hu-HU" dirty="0"/>
              <a:t>Innováció</a:t>
            </a:r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3100" b="1" dirty="0" smtClean="0"/>
              <a:t>Célrendszer</a:t>
            </a:r>
            <a:endParaRPr lang="hu-HU" sz="3100" b="1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1640" y="981075"/>
            <a:ext cx="6552728" cy="5145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pic>
        <p:nvPicPr>
          <p:cNvPr id="4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 smtClean="0"/>
              <a:t>1. Átfogó cél: Bács-Kiskun megye fenntartható gazdasági fejlődése</a:t>
            </a:r>
          </a:p>
          <a:p>
            <a:pPr algn="just"/>
            <a:r>
              <a:rPr lang="hu-HU" dirty="0" smtClean="0"/>
              <a:t>1. TC: Vállalkozásösztönzés</a:t>
            </a:r>
          </a:p>
          <a:p>
            <a:pPr algn="just"/>
            <a:r>
              <a:rPr lang="hu-HU" dirty="0" smtClean="0"/>
              <a:t>2. TC: Helyi termék- és szolgáltatásfejlesztés</a:t>
            </a:r>
          </a:p>
          <a:p>
            <a:pPr algn="just"/>
            <a:r>
              <a:rPr lang="hu-HU" dirty="0" smtClean="0"/>
              <a:t>3. TC: Szociális gazdaság fejlesztése, szélesítése</a:t>
            </a:r>
          </a:p>
          <a:p>
            <a:pPr marL="0" indent="0" algn="just">
              <a:buNone/>
            </a:pPr>
            <a:r>
              <a:rPr lang="hu-HU" dirty="0" smtClean="0"/>
              <a:t>2. Átfogó cél:A megyei foglalkoztatási szint javítása, kiemelten a hátrányos helyzetű térségekben és társadalmi rétegekben</a:t>
            </a:r>
          </a:p>
          <a:p>
            <a:pPr algn="just"/>
            <a:r>
              <a:rPr lang="hu-HU" dirty="0"/>
              <a:t>4. TC: Az emberi erőforrás fejlesztése</a:t>
            </a:r>
          </a:p>
          <a:p>
            <a:pPr algn="just"/>
            <a:r>
              <a:rPr lang="hu-HU" dirty="0"/>
              <a:t>5. TC: Munkahelyek megőrzése, újak létrehozása</a:t>
            </a:r>
          </a:p>
          <a:p>
            <a:pPr algn="just"/>
            <a:r>
              <a:rPr lang="hu-HU" dirty="0"/>
              <a:t>6. TC: Társadalmi-gazdasági együttműködések kialakítása, erősítése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8057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18456" y="116632"/>
            <a:ext cx="7725544" cy="1143000"/>
          </a:xfrm>
        </p:spPr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Célcsoport (2016. január-paktum terület)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hu-HU" sz="3900" dirty="0" smtClean="0"/>
              <a:t>Álláskeresők (16306 fő álláskereső közül)</a:t>
            </a:r>
            <a:r>
              <a:rPr lang="hu-HU" sz="3900" dirty="0"/>
              <a:t>	</a:t>
            </a:r>
          </a:p>
          <a:p>
            <a:pPr algn="just"/>
            <a:r>
              <a:rPr lang="hu-HU" sz="3900" dirty="0" smtClean="0"/>
              <a:t>Álláskeresők </a:t>
            </a:r>
            <a:r>
              <a:rPr lang="hu-HU" sz="3900" dirty="0"/>
              <a:t>között halmozottan hátrányos vagy kiemelt figyelmet érdemlő </a:t>
            </a:r>
            <a:r>
              <a:rPr lang="hu-HU" sz="3900" dirty="0" smtClean="0"/>
              <a:t>rétegek:</a:t>
            </a:r>
            <a:r>
              <a:rPr lang="hu-HU" sz="3900" dirty="0"/>
              <a:t>	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800" dirty="0"/>
              <a:t>Alacsony iskolai végzettségűek	</a:t>
            </a:r>
            <a:r>
              <a:rPr lang="hu-HU" sz="3800" dirty="0" smtClean="0"/>
              <a:t>(7253 fő)</a:t>
            </a:r>
            <a:endParaRPr lang="hu-HU" sz="3800" dirty="0"/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800" dirty="0"/>
              <a:t>25 év alatti fiatalok, vagy 30 év alatti pályakezdők</a:t>
            </a:r>
            <a:r>
              <a:rPr lang="hu-HU" sz="3900" dirty="0"/>
              <a:t>	</a:t>
            </a:r>
            <a:r>
              <a:rPr lang="hu-HU" sz="3900" dirty="0" smtClean="0"/>
              <a:t> (2678) </a:t>
            </a:r>
            <a:endParaRPr lang="hu-HU" sz="3900" dirty="0"/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900" dirty="0" smtClean="0"/>
              <a:t>50 </a:t>
            </a:r>
            <a:r>
              <a:rPr lang="hu-HU" sz="3900" dirty="0"/>
              <a:t>év felettiek	</a:t>
            </a:r>
            <a:r>
              <a:rPr lang="hu-HU" sz="3900" dirty="0" smtClean="0"/>
              <a:t>(3131 fő 55 év feletti)</a:t>
            </a:r>
            <a:endParaRPr lang="hu-HU" sz="3900" dirty="0"/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900" dirty="0" err="1" smtClean="0"/>
              <a:t>GYES-ről</a:t>
            </a:r>
            <a:r>
              <a:rPr lang="hu-HU" sz="3900" dirty="0"/>
              <a:t>, </a:t>
            </a:r>
            <a:r>
              <a:rPr lang="hu-HU" sz="3900" dirty="0" err="1"/>
              <a:t>GYED-ről</a:t>
            </a:r>
            <a:r>
              <a:rPr lang="hu-HU" sz="3900" dirty="0"/>
              <a:t>, ápolási díjról visszatérők, vagy legalább egy gyermeket egyedül nevelő felnőttek	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900" dirty="0" smtClean="0"/>
              <a:t>Foglalkoztatást </a:t>
            </a:r>
            <a:r>
              <a:rPr lang="hu-HU" sz="3900" dirty="0"/>
              <a:t>helyettesítő támogatásban (FHT) </a:t>
            </a:r>
            <a:r>
              <a:rPr lang="hu-HU" sz="3900" dirty="0" smtClean="0"/>
              <a:t>részesülők (5449)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800" dirty="0" smtClean="0"/>
              <a:t>Tartósan </a:t>
            </a:r>
            <a:r>
              <a:rPr lang="hu-HU" sz="3800" dirty="0"/>
              <a:t>munkanélküliséggel </a:t>
            </a:r>
            <a:r>
              <a:rPr lang="hu-HU" sz="3800" dirty="0" smtClean="0"/>
              <a:t>veszélyeztetettek (4966)</a:t>
            </a:r>
            <a:r>
              <a:rPr lang="hu-HU" sz="3900" dirty="0"/>
              <a:t>	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900" dirty="0" smtClean="0"/>
              <a:t>Megváltozott </a:t>
            </a:r>
            <a:r>
              <a:rPr lang="hu-HU" sz="3900" dirty="0"/>
              <a:t>munkaképességű </a:t>
            </a:r>
            <a:r>
              <a:rPr lang="hu-HU" sz="3900" dirty="0" smtClean="0"/>
              <a:t>személyek (2015: átlag 658 megye szinten)</a:t>
            </a:r>
            <a:r>
              <a:rPr lang="hu-HU" sz="3900" dirty="0"/>
              <a:t>	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hu-HU" sz="3900" dirty="0" smtClean="0"/>
              <a:t>Roma </a:t>
            </a:r>
            <a:r>
              <a:rPr lang="hu-HU" sz="3900" dirty="0"/>
              <a:t>nemzetiséghez tartozó személyek	</a:t>
            </a:r>
          </a:p>
          <a:p>
            <a:pPr algn="just"/>
            <a:r>
              <a:rPr lang="hu-HU" sz="3900" dirty="0" smtClean="0"/>
              <a:t>Inaktív (155,4 ezer a megye egészén)</a:t>
            </a:r>
            <a:r>
              <a:rPr lang="hu-HU" sz="3900" dirty="0"/>
              <a:t>	</a:t>
            </a:r>
          </a:p>
          <a:p>
            <a:pPr algn="just"/>
            <a:r>
              <a:rPr lang="hu-HU" sz="3900" dirty="0" smtClean="0"/>
              <a:t>Közvetett </a:t>
            </a:r>
            <a:r>
              <a:rPr lang="hu-HU" sz="3900" dirty="0"/>
              <a:t>célcsoport – </a:t>
            </a:r>
            <a:r>
              <a:rPr lang="hu-HU" sz="3900" dirty="0" smtClean="0"/>
              <a:t>foglalkoztatók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3100" b="1" dirty="0" smtClean="0"/>
              <a:t>Bács-Kiskun </a:t>
            </a:r>
            <a:r>
              <a:rPr lang="hu-HU" sz="3100" b="1" dirty="0"/>
              <a:t>megye foglalkoztatási és gazdaságfejlesztési együttműködései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700" b="1" dirty="0" smtClean="0"/>
              <a:t>Megyei </a:t>
            </a:r>
            <a:r>
              <a:rPr lang="hu-HU" sz="2700" b="1" dirty="0"/>
              <a:t>foglalkoztatási </a:t>
            </a:r>
            <a:r>
              <a:rPr lang="hu-HU" sz="2700" b="1" dirty="0" smtClean="0"/>
              <a:t>együttműködések (TOP-5.1.1-15)</a:t>
            </a:r>
          </a:p>
          <a:p>
            <a:pPr marL="514350" indent="-514350" algn="just">
              <a:buAutoNum type="arabicPeriod"/>
            </a:pPr>
            <a:r>
              <a:rPr lang="hu-HU" sz="2700" dirty="0" smtClean="0"/>
              <a:t>Együttműködés </a:t>
            </a:r>
            <a:r>
              <a:rPr lang="hu-HU" sz="2700" dirty="0"/>
              <a:t>a helyben foglalkoztatásért – Bács-Kiskun megyei foglalkoztatási és gazdaságfejlesztési együttműködés </a:t>
            </a:r>
            <a:endParaRPr lang="hu-HU" sz="2700" dirty="0" smtClean="0"/>
          </a:p>
          <a:p>
            <a:pPr marL="0" indent="0" algn="just">
              <a:buNone/>
            </a:pPr>
            <a:r>
              <a:rPr lang="hu-HU" sz="2700" dirty="0" smtClean="0"/>
              <a:t>Területi hatókör: Bács-Kiskun megye, kivéve alábbi települések</a:t>
            </a:r>
          </a:p>
          <a:p>
            <a:pPr marL="0" indent="0" algn="just">
              <a:buNone/>
            </a:pPr>
            <a:r>
              <a:rPr lang="hu-HU" sz="2700" dirty="0" smtClean="0"/>
              <a:t>16 partner</a:t>
            </a:r>
          </a:p>
          <a:p>
            <a:pPr marL="0" indent="0" algn="just">
              <a:buNone/>
            </a:pPr>
            <a:r>
              <a:rPr lang="hu-HU" sz="2700" dirty="0" smtClean="0"/>
              <a:t>2. Kecskeméti Foglalkoztatási Partnerség</a:t>
            </a:r>
          </a:p>
          <a:p>
            <a:pPr marL="0" indent="0" algn="just">
              <a:buNone/>
            </a:pPr>
            <a:r>
              <a:rPr lang="hu-HU" sz="2700" dirty="0" smtClean="0"/>
              <a:t>Területi hatókör: Kecskemét MJV, Fülöpháza, </a:t>
            </a:r>
          </a:p>
          <a:p>
            <a:pPr marL="0" indent="0" algn="just">
              <a:buNone/>
            </a:pPr>
            <a:r>
              <a:rPr lang="hu-HU" sz="2700" dirty="0" smtClean="0"/>
              <a:t>Kunszállás, Jakabszállás, Városföld</a:t>
            </a:r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 smtClean="0"/>
              <a:t/>
            </a:r>
            <a:br>
              <a:rPr lang="hu-HU" sz="2700" b="1" dirty="0" smtClean="0"/>
            </a:br>
            <a:r>
              <a:rPr lang="hu-HU" sz="2700" b="1" dirty="0"/>
              <a:t/>
            </a:r>
            <a:br>
              <a:rPr lang="hu-HU" sz="2700" b="1" dirty="0"/>
            </a:br>
            <a:r>
              <a:rPr lang="hu-HU" sz="3100" b="1" dirty="0" smtClean="0"/>
              <a:t>Helyi </a:t>
            </a:r>
            <a:r>
              <a:rPr lang="hu-HU" sz="3100" b="1" dirty="0"/>
              <a:t>foglalkoztatási együttműködések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hu-HU" sz="2800" b="1" dirty="0" smtClean="0"/>
          </a:p>
          <a:p>
            <a:pPr marL="0" indent="0" algn="just">
              <a:buNone/>
            </a:pPr>
            <a:r>
              <a:rPr lang="hu-HU" sz="3900" b="1" dirty="0" smtClean="0"/>
              <a:t>Területi lehatárolás elvei</a:t>
            </a:r>
            <a:r>
              <a:rPr lang="hu-HU" sz="3900" dirty="0" smtClean="0"/>
              <a:t>:</a:t>
            </a:r>
          </a:p>
          <a:p>
            <a:pPr marL="0" indent="0" algn="just">
              <a:buNone/>
            </a:pPr>
            <a:r>
              <a:rPr lang="hu-HU" sz="3900" dirty="0"/>
              <a:t>•	minél kisebb számú területi paktum alakuljon annak érdekében, hogy ne aprózódjon el a forrás,</a:t>
            </a:r>
          </a:p>
          <a:p>
            <a:pPr marL="0" indent="0" algn="just">
              <a:buNone/>
            </a:pPr>
            <a:r>
              <a:rPr lang="hu-HU" sz="3900" dirty="0"/>
              <a:t>•	biztosítható legyen a rugalmas működés a gyors és hatékony kommunikáció, információáramlás érdekében,</a:t>
            </a:r>
          </a:p>
          <a:p>
            <a:pPr marL="0" indent="0" algn="just">
              <a:buNone/>
            </a:pPr>
            <a:r>
              <a:rPr lang="hu-HU" sz="3900" dirty="0"/>
              <a:t>•	a területi paktumhoz tartozó települések együttműködése olajozott legyen – jól összehangolhatók legyenek a képzések, a foglalkoztatás növelését célzó programok,</a:t>
            </a:r>
          </a:p>
          <a:p>
            <a:pPr marL="0" indent="0" algn="just">
              <a:buNone/>
            </a:pPr>
            <a:r>
              <a:rPr lang="hu-HU" sz="3900" dirty="0"/>
              <a:t>•	egy-egy helyi paktumhoz tartozó települések népességszáma nagyjából kiegyenlített legyen,</a:t>
            </a:r>
          </a:p>
          <a:p>
            <a:pPr marL="0" indent="0" algn="just">
              <a:buNone/>
            </a:pPr>
            <a:r>
              <a:rPr lang="hu-HU" sz="3900" dirty="0"/>
              <a:t>•	meglevő munkaerő-piaci kapcsolatok, </a:t>
            </a:r>
            <a:endParaRPr lang="hu-HU" sz="3900" dirty="0" smtClean="0"/>
          </a:p>
          <a:p>
            <a:pPr marL="0" indent="0" algn="just">
              <a:buNone/>
            </a:pPr>
            <a:r>
              <a:rPr lang="hu-HU" sz="3900" dirty="0" smtClean="0"/>
              <a:t>vonzáskörzetek figyelembevétele.</a:t>
            </a:r>
            <a:endParaRPr lang="hu-HU" sz="39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400" b="1" dirty="0"/>
              <a:t>Javasolt helyi paktum </a:t>
            </a:r>
            <a:r>
              <a:rPr lang="hu-HU" sz="2400" b="1" dirty="0" smtClean="0"/>
              <a:t>szervezetek (TOP-5.1.2-15 </a:t>
            </a:r>
            <a:r>
              <a:rPr lang="hu-HU" sz="2400" b="1" dirty="0"/>
              <a:t>Helyi foglalkoztatási </a:t>
            </a:r>
            <a:r>
              <a:rPr lang="hu-HU" sz="2400" b="1" dirty="0" smtClean="0"/>
              <a:t>együttműködések):</a:t>
            </a:r>
          </a:p>
          <a:p>
            <a:pPr marL="0" indent="0">
              <a:buNone/>
            </a:pPr>
            <a:r>
              <a:rPr lang="hu-HU" dirty="0"/>
              <a:t>1.	Kunszentmiklósi járás </a:t>
            </a:r>
          </a:p>
          <a:p>
            <a:pPr marL="0" indent="0">
              <a:buNone/>
            </a:pPr>
            <a:r>
              <a:rPr lang="hu-HU" dirty="0"/>
              <a:t>2.	Kecskeméti – Tiszakécskei járás (Kecskemét Megyei Jogú Város és a TOP-6.8.2 projektjéhez csatlakozott 4 település – Fülöpháza, Jakabszállás, Kunszállás, Városföld – kivételével)</a:t>
            </a:r>
          </a:p>
          <a:p>
            <a:pPr marL="0" indent="0">
              <a:buNone/>
            </a:pPr>
            <a:r>
              <a:rPr lang="hu-HU" dirty="0"/>
              <a:t>3.	Kiskőrösi járás</a:t>
            </a:r>
          </a:p>
          <a:p>
            <a:pPr marL="0" indent="0">
              <a:buNone/>
            </a:pPr>
            <a:r>
              <a:rPr lang="hu-HU" dirty="0"/>
              <a:t>4.	Kiskunfélegyházi-Kiskunmajsai járás</a:t>
            </a:r>
          </a:p>
          <a:p>
            <a:pPr marL="0" indent="0">
              <a:buNone/>
            </a:pPr>
            <a:r>
              <a:rPr lang="hu-HU" dirty="0"/>
              <a:t>5.	Kalocsai járás</a:t>
            </a:r>
          </a:p>
          <a:p>
            <a:pPr marL="0" indent="0">
              <a:buNone/>
            </a:pPr>
            <a:r>
              <a:rPr lang="hu-HU" dirty="0"/>
              <a:t>6.	</a:t>
            </a:r>
            <a:r>
              <a:rPr lang="hu-HU" dirty="0" err="1"/>
              <a:t>Bácsalmási-Jánoshalmi-Kiskunhalasi</a:t>
            </a:r>
            <a:r>
              <a:rPr lang="hu-HU" dirty="0"/>
              <a:t> járások</a:t>
            </a:r>
          </a:p>
          <a:p>
            <a:pPr marL="0" indent="0">
              <a:buNone/>
            </a:pPr>
            <a:r>
              <a:rPr lang="hu-HU" dirty="0"/>
              <a:t>7.	Bajai járás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K:\Ügyfelek\Bács-Kiskun megye\Foglalkoztatási paktum\Segédanyagok\feladatok\alaptérkép színtelenítve\jarasok-bacs-kiskun2 térkép színtelenített 2016082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012001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3100" b="1" dirty="0" smtClean="0"/>
              <a:t>Bács-Kiskun megye foglalkoztatási </a:t>
            </a:r>
            <a:r>
              <a:rPr lang="hu-HU" sz="3100" b="1" dirty="0"/>
              <a:t>és gazdaságfejlesztési </a:t>
            </a:r>
            <a:r>
              <a:rPr lang="hu-HU" sz="3100" b="1" dirty="0" smtClean="0"/>
              <a:t>akcióprogramjai</a:t>
            </a:r>
            <a:endParaRPr lang="hu-HU" sz="31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700" dirty="0" smtClean="0"/>
              <a:t>Tematikus célokhoz kapcsolódnak + nemcsak a TOP-5.1.1-15 forrásból tervezettek.</a:t>
            </a:r>
          </a:p>
          <a:p>
            <a:pPr marL="514350" indent="-514350">
              <a:buAutoNum type="arabicPeriod"/>
            </a:pPr>
            <a:r>
              <a:rPr lang="hu-HU" sz="2700" dirty="0" smtClean="0"/>
              <a:t>Vállalkozásösztönzési program</a:t>
            </a:r>
          </a:p>
          <a:p>
            <a:pPr marL="514350" indent="-514350">
              <a:buAutoNum type="arabicPeriod"/>
            </a:pPr>
            <a:r>
              <a:rPr lang="hu-HU" sz="2700" dirty="0"/>
              <a:t>Helyi termék és szolgáltatás </a:t>
            </a:r>
            <a:r>
              <a:rPr lang="hu-HU" sz="2700" dirty="0" smtClean="0"/>
              <a:t>program</a:t>
            </a:r>
          </a:p>
          <a:p>
            <a:pPr marL="514350" indent="-514350">
              <a:buAutoNum type="arabicPeriod"/>
            </a:pPr>
            <a:r>
              <a:rPr lang="hu-HU" sz="2700" dirty="0"/>
              <a:t>Szociális gazdaság </a:t>
            </a:r>
            <a:r>
              <a:rPr lang="hu-HU" sz="2700" dirty="0" smtClean="0"/>
              <a:t>program</a:t>
            </a:r>
          </a:p>
          <a:p>
            <a:pPr marL="514350" indent="-514350">
              <a:buAutoNum type="arabicPeriod"/>
            </a:pPr>
            <a:r>
              <a:rPr lang="hu-HU" sz="2700" dirty="0"/>
              <a:t>Emberi erőforrás-fejlesztési </a:t>
            </a:r>
            <a:r>
              <a:rPr lang="hu-HU" sz="2700" dirty="0" smtClean="0"/>
              <a:t>program</a:t>
            </a:r>
          </a:p>
          <a:p>
            <a:pPr marL="514350" indent="-514350">
              <a:buAutoNum type="arabicPeriod"/>
            </a:pPr>
            <a:r>
              <a:rPr lang="hu-HU" sz="2700" dirty="0" err="1"/>
              <a:t>Foglalkoztatásösztönzési</a:t>
            </a:r>
            <a:r>
              <a:rPr lang="hu-HU" sz="2700" dirty="0"/>
              <a:t> </a:t>
            </a:r>
            <a:r>
              <a:rPr lang="hu-HU" sz="2700" dirty="0" smtClean="0"/>
              <a:t>program</a:t>
            </a:r>
          </a:p>
          <a:p>
            <a:pPr marL="514350" indent="-514350">
              <a:buAutoNum type="arabicPeriod"/>
            </a:pPr>
            <a:r>
              <a:rPr lang="hu-HU" sz="2700" dirty="0"/>
              <a:t>Társadalmi-gazdasági együttműködések program</a:t>
            </a:r>
          </a:p>
        </p:txBody>
      </p:sp>
    </p:spTree>
    <p:extLst>
      <p:ext uri="{BB962C8B-B14F-4D97-AF65-F5344CB8AC3E}">
        <p14:creationId xmlns:p14="http://schemas.microsoft.com/office/powerpoint/2010/main" val="29774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1. Vállalkozásösztönzési program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700" dirty="0" smtClean="0"/>
              <a:t>Célja: vállalkozásösztönzés:</a:t>
            </a:r>
          </a:p>
          <a:p>
            <a:r>
              <a:rPr lang="hu-HU" sz="2700" dirty="0" smtClean="0"/>
              <a:t>Befektetők </a:t>
            </a:r>
            <a:r>
              <a:rPr lang="hu-HU" sz="2700" dirty="0"/>
              <a:t>térségbe vonzása</a:t>
            </a:r>
          </a:p>
          <a:p>
            <a:r>
              <a:rPr lang="hu-HU" sz="2700" dirty="0" smtClean="0"/>
              <a:t>Vállalkozási </a:t>
            </a:r>
            <a:r>
              <a:rPr lang="hu-HU" sz="2700" dirty="0"/>
              <a:t>hajlandóság növelése, vállalkozói szemlélet kialakítása</a:t>
            </a:r>
          </a:p>
          <a:p>
            <a:r>
              <a:rPr lang="hu-HU" sz="2700" dirty="0" smtClean="0"/>
              <a:t>Vállalkozási </a:t>
            </a:r>
            <a:r>
              <a:rPr lang="hu-HU" sz="2700" dirty="0"/>
              <a:t>tevékenység szakmai támogatása</a:t>
            </a:r>
          </a:p>
          <a:p>
            <a:r>
              <a:rPr lang="hu-HU" sz="2700" dirty="0" smtClean="0"/>
              <a:t>Üzleti </a:t>
            </a:r>
            <a:r>
              <a:rPr lang="hu-HU" sz="2700" dirty="0"/>
              <a:t>környezet infrastrukturális fejlesztése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47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AutoNum type="arabicPeriod"/>
            </a:pPr>
            <a:r>
              <a:rPr lang="hu-HU" dirty="0" err="1" smtClean="0"/>
              <a:t>Befektetésösztönzési</a:t>
            </a:r>
            <a:r>
              <a:rPr lang="hu-HU" dirty="0" smtClean="0"/>
              <a:t> eszközök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Vállalkozási </a:t>
            </a:r>
            <a:r>
              <a:rPr lang="hu-HU" dirty="0"/>
              <a:t>tanácsadási rendszer kidolgozása, </a:t>
            </a:r>
            <a:r>
              <a:rPr lang="hu-HU" dirty="0" smtClean="0"/>
              <a:t>működtetése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Iparterületek</a:t>
            </a:r>
            <a:r>
              <a:rPr lang="hu-HU" dirty="0"/>
              <a:t>, ipari parkok, logisztikai központok </a:t>
            </a:r>
            <a:r>
              <a:rPr lang="hu-HU" dirty="0" smtClean="0"/>
              <a:t>fejlesztése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Közlekedési </a:t>
            </a:r>
            <a:r>
              <a:rPr lang="hu-HU" dirty="0"/>
              <a:t>infrastruktúra fejlesztése a </a:t>
            </a:r>
            <a:r>
              <a:rPr lang="hu-HU" dirty="0" smtClean="0"/>
              <a:t>vállalkozási </a:t>
            </a:r>
            <a:r>
              <a:rPr lang="hu-HU" dirty="0"/>
              <a:t>mobilitás </a:t>
            </a:r>
            <a:r>
              <a:rPr lang="hu-HU" dirty="0" smtClean="0"/>
              <a:t>érdekében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Megvalósító</a:t>
            </a:r>
            <a:r>
              <a:rPr lang="hu-HU" dirty="0"/>
              <a:t>: Bács-Kiskun Megyei Területfejlesztési Nonprofit Kft</a:t>
            </a:r>
            <a:r>
              <a:rPr lang="hu-HU" dirty="0" smtClean="0"/>
              <a:t>., valamint 3. és 4.esetén koordinációjával </a:t>
            </a:r>
            <a:r>
              <a:rPr lang="hu-HU" dirty="0"/>
              <a:t>a helyi </a:t>
            </a:r>
            <a:r>
              <a:rPr lang="hu-HU" dirty="0" smtClean="0"/>
              <a:t>önkormányzatok</a:t>
            </a:r>
          </a:p>
          <a:p>
            <a:pPr marL="0" indent="0" algn="just">
              <a:buNone/>
            </a:pPr>
            <a:r>
              <a:rPr lang="hu-HU" dirty="0"/>
              <a:t>Forrás: TOP 5.1.1-15, TOP 1.1.1-15, TOP 1.3</a:t>
            </a:r>
            <a:r>
              <a:rPr lang="hu-HU" dirty="0" smtClean="0"/>
              <a:t>., </a:t>
            </a:r>
          </a:p>
          <a:p>
            <a:pPr marL="0" indent="0" algn="just">
              <a:buNone/>
            </a:pPr>
            <a:r>
              <a:rPr lang="hu-HU" dirty="0" smtClean="0"/>
              <a:t>TOP 3.1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47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216024"/>
          </a:xfrm>
        </p:spPr>
        <p:txBody>
          <a:bodyPr>
            <a:no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2. Helyi </a:t>
            </a:r>
            <a:r>
              <a:rPr lang="hu-HU" sz="2800" b="1" dirty="0"/>
              <a:t>termék és szolgáltatás program</a:t>
            </a:r>
            <a:br>
              <a:rPr lang="hu-HU" sz="2800" b="1" dirty="0"/>
            </a:b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700" dirty="0"/>
              <a:t>Célja</a:t>
            </a:r>
            <a:r>
              <a:rPr lang="hu-HU" sz="2700" dirty="0" smtClean="0"/>
              <a:t>: helyi termék- </a:t>
            </a:r>
            <a:r>
              <a:rPr lang="hu-HU" sz="2700" dirty="0"/>
              <a:t>és szolgáltatásfejlesztés</a:t>
            </a:r>
            <a:r>
              <a:rPr lang="hu-HU" sz="2700" dirty="0" smtClean="0"/>
              <a:t>:</a:t>
            </a:r>
          </a:p>
          <a:p>
            <a:pPr algn="just"/>
            <a:r>
              <a:rPr lang="hu-HU" sz="2700" dirty="0" smtClean="0"/>
              <a:t>Helyi </a:t>
            </a:r>
            <a:r>
              <a:rPr lang="hu-HU" sz="2700" dirty="0"/>
              <a:t>termékek és szolgáltatások értékesítési lehetőségeinek támogatása, javítása</a:t>
            </a:r>
          </a:p>
          <a:p>
            <a:pPr algn="just"/>
            <a:r>
              <a:rPr lang="hu-HU" sz="2700" dirty="0" smtClean="0"/>
              <a:t>Helyi </a:t>
            </a:r>
            <a:r>
              <a:rPr lang="hu-HU" sz="2700" dirty="0"/>
              <a:t>termékek és szolgáltatások iránti kereslet ösztönzése</a:t>
            </a:r>
          </a:p>
          <a:p>
            <a:pPr algn="just"/>
            <a:r>
              <a:rPr lang="hu-HU" sz="2700" dirty="0" smtClean="0"/>
              <a:t>Kistermelői </a:t>
            </a:r>
            <a:r>
              <a:rPr lang="hu-HU" sz="2700" dirty="0"/>
              <a:t>együttműködések ösztönzése</a:t>
            </a:r>
          </a:p>
          <a:p>
            <a:pPr algn="just"/>
            <a:r>
              <a:rPr lang="hu-HU" sz="2700" dirty="0" smtClean="0"/>
              <a:t>Helyi </a:t>
            </a:r>
            <a:r>
              <a:rPr lang="hu-HU" sz="2700" dirty="0"/>
              <a:t>turisztikai lehetőségek hasznosítása</a:t>
            </a:r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995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/>
            </a:r>
            <a:br>
              <a:rPr lang="hu-HU" sz="2800" b="1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Autofit/>
          </a:bodyPr>
          <a:lstStyle/>
          <a:p>
            <a:pPr marL="514350" indent="-514350" algn="just">
              <a:buAutoNum type="arabicPeriod"/>
            </a:pPr>
            <a:r>
              <a:rPr lang="hu-HU" sz="2400" dirty="0" smtClean="0"/>
              <a:t>Helyi </a:t>
            </a:r>
            <a:r>
              <a:rPr lang="hu-HU" sz="2400" dirty="0"/>
              <a:t>termék- és szolgáltatásfejlesztési stratégia </a:t>
            </a:r>
            <a:r>
              <a:rPr lang="hu-HU" sz="2400" dirty="0" smtClean="0"/>
              <a:t>kidolgozása</a:t>
            </a:r>
          </a:p>
          <a:p>
            <a:pPr marL="514350" indent="-514350" algn="just">
              <a:buAutoNum type="arabicPeriod"/>
            </a:pPr>
            <a:r>
              <a:rPr lang="hu-HU" sz="2400" dirty="0" smtClean="0"/>
              <a:t>Helyi </a:t>
            </a:r>
            <a:r>
              <a:rPr lang="hu-HU" sz="2400" dirty="0"/>
              <a:t>termékek és szolgáltatások védjegyeztetésének </a:t>
            </a:r>
            <a:r>
              <a:rPr lang="hu-HU" sz="2400" dirty="0" smtClean="0"/>
              <a:t>ösztönzése</a:t>
            </a:r>
          </a:p>
          <a:p>
            <a:pPr marL="514350" indent="-514350" algn="just">
              <a:buAutoNum type="arabicPeriod"/>
            </a:pPr>
            <a:r>
              <a:rPr lang="hu-HU" sz="2400" dirty="0"/>
              <a:t>Helyi termékek és szolgáltatások ismertségének, versenyképességének javítása, fogyasztói szemlélet </a:t>
            </a:r>
            <a:r>
              <a:rPr lang="hu-HU" sz="2400" dirty="0" smtClean="0"/>
              <a:t>formálása</a:t>
            </a:r>
          </a:p>
          <a:p>
            <a:pPr marL="514350" indent="-514350" algn="just">
              <a:buAutoNum type="arabicPeriod"/>
            </a:pPr>
            <a:r>
              <a:rPr lang="hu-HU" sz="2400" dirty="0" smtClean="0"/>
              <a:t>Helyi </a:t>
            </a:r>
            <a:r>
              <a:rPr lang="hu-HU" sz="2400" dirty="0"/>
              <a:t>terméket előállító kistermelők </a:t>
            </a:r>
            <a:r>
              <a:rPr lang="hu-HU" sz="2400" dirty="0" err="1"/>
              <a:t>post-harvest</a:t>
            </a:r>
            <a:r>
              <a:rPr lang="hu-HU" sz="2400" dirty="0"/>
              <a:t> tevékenységének </a:t>
            </a:r>
            <a:r>
              <a:rPr lang="hu-HU" sz="2400" dirty="0" smtClean="0"/>
              <a:t>támogatása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hu-HU" sz="2400" dirty="0" smtClean="0"/>
              <a:t>Fenntartható </a:t>
            </a:r>
            <a:r>
              <a:rPr lang="hu-HU" sz="2400" dirty="0"/>
              <a:t>turizmus </a:t>
            </a:r>
            <a:r>
              <a:rPr lang="hu-HU" sz="2400" dirty="0" smtClean="0"/>
              <a:t>támogatása</a:t>
            </a:r>
          </a:p>
          <a:p>
            <a:pPr marL="0" indent="0" algn="just">
              <a:buNone/>
            </a:pPr>
            <a:r>
              <a:rPr lang="hu-HU" sz="2400" dirty="0" smtClean="0"/>
              <a:t>Megvalósító</a:t>
            </a:r>
            <a:r>
              <a:rPr lang="hu-HU" sz="2400" dirty="0"/>
              <a:t>: Bács-Kiskun Megyei </a:t>
            </a:r>
            <a:r>
              <a:rPr lang="hu-HU" sz="2400" dirty="0" smtClean="0"/>
              <a:t>Önkormányzat</a:t>
            </a:r>
            <a:r>
              <a:rPr lang="hu-HU" sz="2400" dirty="0"/>
              <a:t>, Bács-Kiskun Megyei Területfejlesztési Nonprofit Kft</a:t>
            </a:r>
            <a:r>
              <a:rPr lang="hu-HU" sz="2400" dirty="0" smtClean="0"/>
              <a:t>. és </a:t>
            </a:r>
            <a:r>
              <a:rPr lang="hu-HU" sz="2400" dirty="0"/>
              <a:t>Bács-Kiskun Megyei Turizmusfejlesztési és Marketing </a:t>
            </a:r>
            <a:r>
              <a:rPr lang="hu-HU" sz="2400" dirty="0" smtClean="0"/>
              <a:t>Nonprofit Kft.</a:t>
            </a:r>
          </a:p>
          <a:p>
            <a:pPr marL="0" indent="0" algn="just">
              <a:buNone/>
            </a:pPr>
            <a:r>
              <a:rPr lang="hu-HU" sz="2400" dirty="0" smtClean="0"/>
              <a:t>koordinációjával </a:t>
            </a:r>
            <a:r>
              <a:rPr lang="hu-HU" sz="2400" dirty="0"/>
              <a:t>a helyi </a:t>
            </a:r>
            <a:r>
              <a:rPr lang="hu-HU" sz="2400" dirty="0" smtClean="0"/>
              <a:t>önkormányzatok</a:t>
            </a:r>
            <a:endParaRPr lang="hu-HU" sz="2400" dirty="0"/>
          </a:p>
          <a:p>
            <a:pPr marL="0" indent="0" algn="just">
              <a:buNone/>
            </a:pPr>
            <a:r>
              <a:rPr lang="hu-HU" sz="2400" dirty="0"/>
              <a:t>Forrás: TOP </a:t>
            </a:r>
            <a:r>
              <a:rPr lang="hu-HU" sz="2400" dirty="0" smtClean="0"/>
              <a:t>5.1.1-15, </a:t>
            </a:r>
            <a:r>
              <a:rPr lang="hu-HU" sz="2400" dirty="0"/>
              <a:t>TOP-1.1.3-15 , TOP 1.2 </a:t>
            </a:r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3</a:t>
            </a:r>
            <a:r>
              <a:rPr lang="hu-HU" sz="2800" b="1" dirty="0"/>
              <a:t>. Szociális gazdaság 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700" dirty="0" smtClean="0"/>
              <a:t>Célja: szociális gazdaság fejlesztése, szélesítése</a:t>
            </a:r>
          </a:p>
          <a:p>
            <a:pPr algn="just"/>
            <a:r>
              <a:rPr lang="hu-HU" sz="2700" dirty="0" smtClean="0"/>
              <a:t>Társadalmi </a:t>
            </a:r>
            <a:r>
              <a:rPr lang="hu-HU" sz="2700" dirty="0"/>
              <a:t>vállalkozások módszertani, üzleti támogatása</a:t>
            </a:r>
          </a:p>
          <a:p>
            <a:pPr algn="just"/>
            <a:r>
              <a:rPr lang="hu-HU" sz="2700" dirty="0" smtClean="0"/>
              <a:t>Társadalmi </a:t>
            </a:r>
            <a:r>
              <a:rPr lang="hu-HU" sz="2700" dirty="0"/>
              <a:t>vállalkozások termékeinek, szolgáltatásainak értékesítési lehetőségeinek javítása</a:t>
            </a:r>
          </a:p>
          <a:p>
            <a:pPr algn="just"/>
            <a:r>
              <a:rPr lang="hu-HU" sz="2700" dirty="0" smtClean="0"/>
              <a:t>Szociális </a:t>
            </a:r>
            <a:r>
              <a:rPr lang="hu-HU" sz="2700" dirty="0"/>
              <a:t>szövetkezeti formában térségi együttműködések ösztönzése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AutoNum type="arabicPeriod"/>
            </a:pPr>
            <a:r>
              <a:rPr lang="hu-HU" dirty="0" smtClean="0"/>
              <a:t>Szociális </a:t>
            </a:r>
            <a:r>
              <a:rPr lang="hu-HU" dirty="0"/>
              <a:t>gazdaság tevékenységeinek, jó gyakorlatainak </a:t>
            </a:r>
            <a:r>
              <a:rPr lang="hu-HU" dirty="0" smtClean="0"/>
              <a:t>terjesztése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A </a:t>
            </a:r>
            <a:r>
              <a:rPr lang="hu-HU" dirty="0"/>
              <a:t>szociális gazdaság fejlesztését támogató szolgáltatások kidolgozása és </a:t>
            </a:r>
            <a:r>
              <a:rPr lang="hu-HU" dirty="0" smtClean="0"/>
              <a:t>működtetése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Szociális </a:t>
            </a:r>
            <a:r>
              <a:rPr lang="hu-HU" dirty="0"/>
              <a:t>alvállalkozói program kidolgozása, </a:t>
            </a:r>
            <a:r>
              <a:rPr lang="hu-HU" dirty="0" smtClean="0"/>
              <a:t>működtetése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Kísérleti programok/mintaprojektek </a:t>
            </a:r>
            <a:r>
              <a:rPr lang="hu-HU" dirty="0"/>
              <a:t>kidolgozása a szociális gazdaság bővítésére </a:t>
            </a:r>
            <a:endParaRPr lang="hu-HU" dirty="0" smtClean="0"/>
          </a:p>
          <a:p>
            <a:pPr marL="514350" indent="-514350" algn="just">
              <a:buAutoNum type="arabicPeriod"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Megvalósító: Bács-Kiskun </a:t>
            </a:r>
            <a:r>
              <a:rPr lang="hu-HU" dirty="0"/>
              <a:t>Megyei Területfejlesztési Nonprofit Kft. </a:t>
            </a:r>
          </a:p>
          <a:p>
            <a:pPr marL="0" indent="0" algn="just">
              <a:buNone/>
            </a:pPr>
            <a:r>
              <a:rPr lang="hu-HU" dirty="0"/>
              <a:t>Forrás: TOP </a:t>
            </a:r>
            <a:r>
              <a:rPr lang="hu-HU" dirty="0" smtClean="0"/>
              <a:t>5.1.1-15 </a:t>
            </a:r>
            <a:endParaRPr lang="hu-HU" dirty="0"/>
          </a:p>
          <a:p>
            <a:pPr marL="514350" indent="-514350" algn="just">
              <a:buAutoNum type="arabicPeriod"/>
            </a:pPr>
            <a:endParaRPr lang="hu-HU" dirty="0"/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4. Emberi </a:t>
            </a:r>
            <a:r>
              <a:rPr lang="hu-HU" sz="2800" b="1" dirty="0"/>
              <a:t>erőforrás-fejlesztési 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dirty="0" smtClean="0"/>
              <a:t>Célja: az </a:t>
            </a:r>
            <a:r>
              <a:rPr lang="hu-HU" dirty="0"/>
              <a:t>emberi erőforrás </a:t>
            </a:r>
            <a:r>
              <a:rPr lang="hu-HU" dirty="0" smtClean="0"/>
              <a:t>fejlesztése</a:t>
            </a:r>
            <a:endParaRPr lang="hu-HU" dirty="0"/>
          </a:p>
          <a:p>
            <a:pPr algn="just"/>
            <a:r>
              <a:rPr lang="hu-HU" dirty="0" smtClean="0"/>
              <a:t>Motiváltság </a:t>
            </a:r>
            <a:r>
              <a:rPr lang="hu-HU" dirty="0"/>
              <a:t>javítása</a:t>
            </a:r>
          </a:p>
          <a:p>
            <a:pPr algn="just"/>
            <a:r>
              <a:rPr lang="hu-HU" dirty="0" smtClean="0"/>
              <a:t>Felnőttképzési</a:t>
            </a:r>
            <a:r>
              <a:rPr lang="hu-HU" dirty="0"/>
              <a:t>, szakképzési kínálat és kompetencia alapú képzések igényekhez igazítása</a:t>
            </a:r>
          </a:p>
          <a:p>
            <a:pPr algn="just"/>
            <a:r>
              <a:rPr lang="hu-HU" dirty="0" smtClean="0"/>
              <a:t>Hagyományos </a:t>
            </a:r>
            <a:r>
              <a:rPr lang="hu-HU" dirty="0"/>
              <a:t>mesterségek továbbadása</a:t>
            </a:r>
          </a:p>
          <a:p>
            <a:pPr algn="just"/>
            <a:r>
              <a:rPr lang="hu-HU" dirty="0" smtClean="0"/>
              <a:t>Egész </a:t>
            </a:r>
            <a:r>
              <a:rPr lang="hu-HU" dirty="0"/>
              <a:t>életen át tartó tanulás ösztönzése</a:t>
            </a:r>
          </a:p>
          <a:p>
            <a:pPr algn="just"/>
            <a:r>
              <a:rPr lang="hu-HU" dirty="0" smtClean="0"/>
              <a:t>Mobilitás </a:t>
            </a:r>
            <a:r>
              <a:rPr lang="hu-HU" dirty="0"/>
              <a:t>biztosítása a képzések elérhetősége érdekében</a:t>
            </a:r>
          </a:p>
          <a:p>
            <a:pPr algn="just"/>
            <a:r>
              <a:rPr lang="hu-HU" dirty="0" smtClean="0"/>
              <a:t>Vállalkozások </a:t>
            </a:r>
            <a:r>
              <a:rPr lang="hu-HU" dirty="0"/>
              <a:t>ösztönzése gyakorlati képzési hely </a:t>
            </a:r>
            <a:r>
              <a:rPr lang="hu-HU" dirty="0" smtClean="0"/>
              <a:t>biztosítására.</a:t>
            </a:r>
            <a:endParaRPr lang="hu-HU" dirty="0"/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596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hu-HU" dirty="0"/>
              <a:t>Piaci igényeknek megfelelő, munkaerő-piaci elhelyezkedést segítő képzések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hu-HU" dirty="0"/>
              <a:t>Egyéb munkaerő-piaci szolgáltatások nyújtása:</a:t>
            </a:r>
          </a:p>
          <a:p>
            <a:pPr marL="0" indent="0" algn="just">
              <a:buNone/>
            </a:pPr>
            <a:r>
              <a:rPr lang="hu-HU" dirty="0" smtClean="0"/>
              <a:t> a) Munkerő-piaci szolgáltatások előkészítése:</a:t>
            </a:r>
          </a:p>
          <a:p>
            <a:pPr marL="0" indent="0" algn="just">
              <a:buNone/>
            </a:pPr>
            <a:r>
              <a:rPr lang="hu-HU" dirty="0" smtClean="0"/>
              <a:t>b) Információ-szolgáltatás</a:t>
            </a:r>
          </a:p>
          <a:p>
            <a:pPr marL="0" indent="0" algn="just">
              <a:buNone/>
            </a:pPr>
            <a:r>
              <a:rPr lang="hu-HU" dirty="0" smtClean="0"/>
              <a:t>c) Célcsoport toborzása</a:t>
            </a:r>
          </a:p>
          <a:p>
            <a:pPr marL="0" indent="0" algn="just">
              <a:buNone/>
            </a:pPr>
            <a:r>
              <a:rPr lang="hu-HU" dirty="0" smtClean="0"/>
              <a:t>d) A projektbe bevont </a:t>
            </a:r>
            <a:r>
              <a:rPr lang="hu-HU" dirty="0"/>
              <a:t>személyek </a:t>
            </a:r>
            <a:r>
              <a:rPr lang="hu-HU" dirty="0" smtClean="0"/>
              <a:t>kiválasztása</a:t>
            </a:r>
          </a:p>
          <a:p>
            <a:pPr marL="0" indent="0" algn="just">
              <a:buNone/>
            </a:pPr>
            <a:r>
              <a:rPr lang="hu-HU" dirty="0" smtClean="0"/>
              <a:t>e</a:t>
            </a:r>
            <a:r>
              <a:rPr lang="hu-HU" dirty="0"/>
              <a:t>) Munkaerő-piaci információk nyújtása 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f</a:t>
            </a:r>
            <a:r>
              <a:rPr lang="hu-HU" dirty="0"/>
              <a:t>) Munkatanácsadás</a:t>
            </a:r>
            <a:endParaRPr lang="hu-HU" dirty="0" smtClean="0"/>
          </a:p>
          <a:p>
            <a:pPr marL="0" indent="0" algn="just">
              <a:buNone/>
            </a:pPr>
            <a:r>
              <a:rPr lang="hu-HU" dirty="0"/>
              <a:t>g) Álláskeresési </a:t>
            </a:r>
            <a:r>
              <a:rPr lang="hu-HU" dirty="0" smtClean="0"/>
              <a:t>tanácsadás</a:t>
            </a:r>
          </a:p>
          <a:p>
            <a:pPr marL="0" indent="0" algn="just">
              <a:buNone/>
            </a:pPr>
            <a:r>
              <a:rPr lang="hu-HU" dirty="0"/>
              <a:t>h) </a:t>
            </a:r>
            <a:r>
              <a:rPr lang="hu-HU" dirty="0" smtClean="0"/>
              <a:t>Kompetenciafejlesztés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/>
              <a:t>i) Mentori </a:t>
            </a:r>
            <a:r>
              <a:rPr lang="hu-HU" dirty="0" smtClean="0"/>
              <a:t>szolgáltatás</a:t>
            </a:r>
          </a:p>
          <a:p>
            <a:pPr marL="0" indent="0" algn="just">
              <a:buNone/>
            </a:pPr>
            <a:r>
              <a:rPr lang="hu-HU" dirty="0"/>
              <a:t>j) Pszichológiai </a:t>
            </a:r>
            <a:r>
              <a:rPr lang="hu-HU" dirty="0" smtClean="0"/>
              <a:t>tanácsadás</a:t>
            </a:r>
          </a:p>
          <a:p>
            <a:pPr marL="0" indent="0" algn="just">
              <a:buNone/>
            </a:pPr>
            <a:r>
              <a:rPr lang="hu-HU" dirty="0" smtClean="0"/>
              <a:t>k) Szenvedélybeteg </a:t>
            </a:r>
            <a:r>
              <a:rPr lang="hu-HU" dirty="0"/>
              <a:t>segítő </a:t>
            </a:r>
            <a:r>
              <a:rPr lang="hu-HU" dirty="0" smtClean="0"/>
              <a:t>szolgáltatás</a:t>
            </a:r>
          </a:p>
          <a:p>
            <a:pPr marL="0" indent="0" algn="just">
              <a:buNone/>
            </a:pPr>
            <a:r>
              <a:rPr lang="hu-HU" dirty="0"/>
              <a:t>Kiegészítésként: </a:t>
            </a:r>
            <a:r>
              <a:rPr lang="hu-HU" dirty="0" smtClean="0"/>
              <a:t>ápolás-gondozás </a:t>
            </a:r>
            <a:r>
              <a:rPr lang="hu-HU" dirty="0"/>
              <a:t>szolgáltatás, </a:t>
            </a:r>
            <a:r>
              <a:rPr lang="hu-HU" dirty="0" smtClean="0"/>
              <a:t>gyermekfelügyelet </a:t>
            </a:r>
            <a:r>
              <a:rPr lang="hu-HU" dirty="0"/>
              <a:t>szolgáltatás biztosítása, </a:t>
            </a:r>
            <a:r>
              <a:rPr lang="hu-HU" dirty="0" smtClean="0"/>
              <a:t>mentorok </a:t>
            </a:r>
            <a:r>
              <a:rPr lang="hu-HU" dirty="0"/>
              <a:t>felkészítését biztosító belső képzés, m</a:t>
            </a:r>
            <a:r>
              <a:rPr lang="hu-HU" dirty="0" smtClean="0"/>
              <a:t>ódszertani </a:t>
            </a:r>
            <a:r>
              <a:rPr lang="hu-HU" dirty="0"/>
              <a:t>tanácsadás </a:t>
            </a:r>
            <a:r>
              <a:rPr lang="hu-HU" dirty="0" smtClean="0"/>
              <a:t>igénybevétele</a:t>
            </a:r>
          </a:p>
          <a:p>
            <a:pPr marL="0" indent="0" algn="just">
              <a:buNone/>
            </a:pPr>
            <a:r>
              <a:rPr lang="hu-HU" dirty="0"/>
              <a:t>3. Kompetencia kézikönyv </a:t>
            </a:r>
            <a:r>
              <a:rPr lang="hu-HU" dirty="0" smtClean="0"/>
              <a:t>kidolgozása</a:t>
            </a:r>
          </a:p>
          <a:p>
            <a:pPr marL="0" indent="0" algn="just">
              <a:buNone/>
            </a:pPr>
            <a:r>
              <a:rPr lang="hu-HU" dirty="0"/>
              <a:t>4. </a:t>
            </a:r>
            <a:r>
              <a:rPr lang="hu-HU" dirty="0" smtClean="0"/>
              <a:t>Szemléletformálási tevékenység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 smtClean="0"/>
              <a:t>Megvalósító</a:t>
            </a:r>
            <a:r>
              <a:rPr lang="hu-HU" dirty="0"/>
              <a:t>: Magyar Máltai </a:t>
            </a:r>
            <a:r>
              <a:rPr lang="hu-HU" dirty="0" smtClean="0"/>
              <a:t>Szeretetszolgálat</a:t>
            </a:r>
            <a:r>
              <a:rPr lang="hu-HU" dirty="0"/>
              <a:t>, együttműködésben </a:t>
            </a:r>
            <a:r>
              <a:rPr lang="hu-HU" dirty="0" smtClean="0"/>
              <a:t>a Bács-Kiskun Megyei Kormányhivatallal, Bács-Kiskun Megyei Önk.</a:t>
            </a:r>
          </a:p>
          <a:p>
            <a:pPr marL="0" indent="0" algn="just">
              <a:buNone/>
            </a:pPr>
            <a:r>
              <a:rPr lang="hu-HU" dirty="0"/>
              <a:t>Forrás: TOP 5.1.1-15  </a:t>
            </a:r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5. </a:t>
            </a:r>
            <a:r>
              <a:rPr lang="hu-HU" sz="2800" b="1" dirty="0" err="1" smtClean="0"/>
              <a:t>Foglalkoztatásösztönzési</a:t>
            </a:r>
            <a:r>
              <a:rPr lang="hu-HU" sz="2800" b="1" dirty="0" smtClean="0"/>
              <a:t> </a:t>
            </a:r>
            <a:r>
              <a:rPr lang="hu-HU" sz="2800" b="1" dirty="0"/>
              <a:t>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700" dirty="0"/>
              <a:t>Célja: Munkahelyek megőrzése, újak </a:t>
            </a:r>
            <a:r>
              <a:rPr lang="hu-HU" sz="2700" dirty="0" smtClean="0"/>
              <a:t>létrehozása</a:t>
            </a:r>
          </a:p>
          <a:p>
            <a:pPr algn="just"/>
            <a:r>
              <a:rPr lang="hu-HU" sz="2700" dirty="0" smtClean="0"/>
              <a:t>Foglalkoztatás </a:t>
            </a:r>
            <a:r>
              <a:rPr lang="hu-HU" sz="2700" dirty="0"/>
              <a:t>támogatása</a:t>
            </a:r>
          </a:p>
          <a:p>
            <a:pPr algn="just"/>
            <a:r>
              <a:rPr lang="hu-HU" sz="2700" dirty="0" smtClean="0"/>
              <a:t>Atipikus </a:t>
            </a:r>
            <a:r>
              <a:rPr lang="hu-HU" sz="2700" dirty="0"/>
              <a:t>foglalkoztatási formák széles körben történő megismertetése</a:t>
            </a:r>
          </a:p>
          <a:p>
            <a:pPr algn="just"/>
            <a:r>
              <a:rPr lang="hu-HU" sz="2700" dirty="0" smtClean="0"/>
              <a:t>Családbarát </a:t>
            </a:r>
            <a:r>
              <a:rPr lang="hu-HU" sz="2700" dirty="0"/>
              <a:t>munkahelyek, szolgáltatások ösztönzése</a:t>
            </a:r>
          </a:p>
          <a:p>
            <a:pPr algn="just"/>
            <a:r>
              <a:rPr lang="hu-HU" sz="2700" dirty="0" smtClean="0"/>
              <a:t>Munkaerő-piaci </a:t>
            </a:r>
            <a:r>
              <a:rPr lang="hu-HU" sz="2700" dirty="0"/>
              <a:t>szolgáltatások hatékonyságának növelése</a:t>
            </a:r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/>
          </a:bodyPr>
          <a:lstStyle/>
          <a:p>
            <a:pPr marL="514350" indent="-514350" algn="just">
              <a:buAutoNum type="arabicPeriod"/>
            </a:pPr>
            <a:r>
              <a:rPr lang="hu-HU" sz="2900" dirty="0" smtClean="0"/>
              <a:t>Foglalkoztatási </a:t>
            </a:r>
            <a:r>
              <a:rPr lang="hu-HU" sz="2900" dirty="0"/>
              <a:t>programok </a:t>
            </a:r>
            <a:r>
              <a:rPr lang="hu-HU" sz="2900" dirty="0" smtClean="0"/>
              <a:t>kialakítása</a:t>
            </a:r>
          </a:p>
          <a:p>
            <a:pPr marL="514350" indent="-514350" algn="just">
              <a:buAutoNum type="arabicPeriod"/>
            </a:pPr>
            <a:r>
              <a:rPr lang="hu-HU" sz="2900" dirty="0"/>
              <a:t>Atipikus foglalkoztatási formákról, jó gyakorlatokról, családbarát munkahelyekről </a:t>
            </a:r>
            <a:r>
              <a:rPr lang="hu-HU" sz="2900" dirty="0" smtClean="0"/>
              <a:t>információszolgáltatás</a:t>
            </a:r>
          </a:p>
          <a:p>
            <a:pPr marL="0" indent="0" algn="just">
              <a:buNone/>
            </a:pPr>
            <a:r>
              <a:rPr lang="hu-HU" sz="2900" dirty="0" smtClean="0"/>
              <a:t>3. Munkaerő-piaci </a:t>
            </a:r>
            <a:r>
              <a:rPr lang="hu-HU" sz="2900" dirty="0"/>
              <a:t>szolgáltatások </a:t>
            </a:r>
            <a:r>
              <a:rPr lang="hu-HU" sz="2900" dirty="0" smtClean="0"/>
              <a:t>hatékonyságnövelése</a:t>
            </a:r>
          </a:p>
          <a:p>
            <a:pPr marL="0" indent="0" algn="just">
              <a:buNone/>
            </a:pPr>
            <a:endParaRPr lang="hu-HU" sz="2900" dirty="0" smtClean="0"/>
          </a:p>
          <a:p>
            <a:pPr marL="0" indent="0" algn="just">
              <a:buNone/>
            </a:pPr>
            <a:r>
              <a:rPr lang="hu-HU" sz="2900" dirty="0" smtClean="0"/>
              <a:t>Megvalósító:Bács-Kiskun </a:t>
            </a:r>
            <a:r>
              <a:rPr lang="hu-HU" sz="2900" dirty="0"/>
              <a:t>Megyei Kormányhivatal Foglalkoztatási </a:t>
            </a:r>
            <a:r>
              <a:rPr lang="hu-HU" sz="2900" dirty="0" smtClean="0"/>
              <a:t>Főosztály, </a:t>
            </a:r>
            <a:r>
              <a:rPr lang="hu-HU" sz="2900" dirty="0"/>
              <a:t>Bács-Kiskun Megyei Önkormányzat, Magyar Máltai </a:t>
            </a:r>
            <a:r>
              <a:rPr lang="hu-HU" sz="2900" dirty="0" smtClean="0"/>
              <a:t>Szeretetszolgálat</a:t>
            </a:r>
          </a:p>
          <a:p>
            <a:pPr marL="0" indent="0" algn="just">
              <a:buNone/>
            </a:pPr>
            <a:r>
              <a:rPr lang="hu-HU" sz="2900" dirty="0"/>
              <a:t>Forrás: </a:t>
            </a:r>
            <a:r>
              <a:rPr lang="hu-HU" sz="2900" dirty="0" smtClean="0"/>
              <a:t>TOP-5.1.1-15 </a:t>
            </a:r>
            <a:endParaRPr lang="hu-HU" sz="2900" dirty="0"/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74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800" b="1" dirty="0" smtClean="0"/>
              <a:t>6. Társadalmi-gazdasági </a:t>
            </a:r>
            <a:r>
              <a:rPr lang="hu-HU" sz="2800" b="1" dirty="0"/>
              <a:t>együttműködések 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700" dirty="0"/>
              <a:t>Célja: </a:t>
            </a:r>
            <a:r>
              <a:rPr lang="hu-HU" sz="2700" dirty="0" smtClean="0"/>
              <a:t>társadalmi-gazdasági </a:t>
            </a:r>
            <a:r>
              <a:rPr lang="hu-HU" sz="2700" dirty="0"/>
              <a:t>együttműködések kialakítása, </a:t>
            </a:r>
            <a:r>
              <a:rPr lang="hu-HU" sz="2700" dirty="0" smtClean="0"/>
              <a:t>erősítése</a:t>
            </a:r>
          </a:p>
          <a:p>
            <a:pPr algn="just"/>
            <a:r>
              <a:rPr lang="hu-HU" sz="2700" dirty="0" smtClean="0"/>
              <a:t>Gazdasági-foglalkoztatási </a:t>
            </a:r>
            <a:r>
              <a:rPr lang="hu-HU" sz="2700" dirty="0"/>
              <a:t>helyi paktum hálózat kialakítása, a partneri kör szélesítése</a:t>
            </a:r>
          </a:p>
          <a:p>
            <a:pPr algn="just"/>
            <a:r>
              <a:rPr lang="hu-HU" sz="2700" dirty="0" smtClean="0"/>
              <a:t>Turisztikai </a:t>
            </a:r>
            <a:r>
              <a:rPr lang="hu-HU" sz="2700" dirty="0"/>
              <a:t>jellegű (vagy egyéb ágazati, ágazatok közötti) együttműködések kialakítása, ösztönzése</a:t>
            </a:r>
          </a:p>
          <a:p>
            <a:pPr algn="just"/>
            <a:r>
              <a:rPr lang="hu-HU" sz="2700" dirty="0"/>
              <a:t>H</a:t>
            </a:r>
            <a:r>
              <a:rPr lang="hu-HU" sz="2700" dirty="0" smtClean="0"/>
              <a:t>elyi </a:t>
            </a:r>
            <a:r>
              <a:rPr lang="hu-HU" sz="2700" dirty="0"/>
              <a:t>közösségek, civil szervezetek támogatása, erősítése</a:t>
            </a:r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3624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Elemei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hu-HU" sz="2700" dirty="0" smtClean="0"/>
              <a:t>Megyei </a:t>
            </a:r>
            <a:r>
              <a:rPr lang="hu-HU" sz="2700" dirty="0"/>
              <a:t>és helyi foglalkoztatási partnerségek kialakítása és menedzsment kapacitások </a:t>
            </a:r>
            <a:r>
              <a:rPr lang="hu-HU" sz="2700" dirty="0" smtClean="0"/>
              <a:t>erősítése</a:t>
            </a:r>
          </a:p>
          <a:p>
            <a:pPr marL="514350" indent="-514350" algn="just">
              <a:buAutoNum type="arabicPeriod"/>
            </a:pPr>
            <a:r>
              <a:rPr lang="hu-HU" sz="2700" dirty="0" smtClean="0"/>
              <a:t>Megyei </a:t>
            </a:r>
            <a:r>
              <a:rPr lang="hu-HU" sz="2700" dirty="0"/>
              <a:t>és helyi foglalkoztatási partnerségek tevékenységének széles körben ismertté </a:t>
            </a:r>
            <a:r>
              <a:rPr lang="hu-HU" sz="2700" dirty="0" smtClean="0"/>
              <a:t>tétele</a:t>
            </a:r>
          </a:p>
          <a:p>
            <a:pPr marL="514350" indent="-514350" algn="just">
              <a:buAutoNum type="arabicPeriod"/>
            </a:pPr>
            <a:r>
              <a:rPr lang="hu-HU" sz="2700" dirty="0" smtClean="0"/>
              <a:t>Együttműködéseken </a:t>
            </a:r>
            <a:r>
              <a:rPr lang="hu-HU" sz="2700" dirty="0"/>
              <a:t>alapuló közös projektek generálása, kidolgozása (paktum inkubátor</a:t>
            </a:r>
            <a:r>
              <a:rPr lang="hu-HU" sz="2700" dirty="0" smtClean="0"/>
              <a:t>)</a:t>
            </a:r>
          </a:p>
          <a:p>
            <a:pPr marL="514350" indent="-514350" algn="just">
              <a:buAutoNum type="arabicPeriod"/>
            </a:pPr>
            <a:r>
              <a:rPr lang="hu-HU" sz="2700" dirty="0" smtClean="0"/>
              <a:t>Helyi </a:t>
            </a:r>
            <a:r>
              <a:rPr lang="hu-HU" sz="2700" dirty="0"/>
              <a:t>közösségek, civil szervezetek támogatása </a:t>
            </a:r>
            <a:endParaRPr lang="hu-HU" sz="2700" dirty="0" smtClean="0"/>
          </a:p>
          <a:p>
            <a:pPr marL="0" indent="0" algn="just">
              <a:buNone/>
            </a:pPr>
            <a:endParaRPr lang="hu-HU" sz="2700" dirty="0" smtClean="0"/>
          </a:p>
          <a:p>
            <a:pPr marL="0" indent="0" algn="just">
              <a:buNone/>
            </a:pPr>
            <a:r>
              <a:rPr lang="hu-HU" sz="2700" dirty="0"/>
              <a:t>Megvalósító</a:t>
            </a:r>
            <a:r>
              <a:rPr lang="hu-HU" sz="2700" dirty="0" smtClean="0"/>
              <a:t>: Bács-Kiskun </a:t>
            </a:r>
            <a:r>
              <a:rPr lang="hu-HU" sz="2700" dirty="0"/>
              <a:t>Megyei Önkormányzat </a:t>
            </a:r>
            <a:endParaRPr lang="hu-HU" sz="2700" dirty="0" smtClean="0"/>
          </a:p>
          <a:p>
            <a:pPr marL="0" indent="0" algn="just">
              <a:buNone/>
            </a:pPr>
            <a:r>
              <a:rPr lang="hu-HU" sz="2700" dirty="0"/>
              <a:t>Forrás: TOP 5.1.1-15, TOP-5.2.1-15 </a:t>
            </a:r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3624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Észrevételek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700" dirty="0" smtClean="0"/>
              <a:t>Két körös egyeztetés: </a:t>
            </a:r>
          </a:p>
          <a:p>
            <a:pPr marL="0" indent="0" algn="just">
              <a:buNone/>
            </a:pPr>
            <a:r>
              <a:rPr lang="hu-HU" sz="2700" dirty="0" smtClean="0"/>
              <a:t>konzorciumi és együttműködő partnerek körében</a:t>
            </a:r>
          </a:p>
          <a:p>
            <a:pPr marL="514350" indent="-514350" algn="just">
              <a:buAutoNum type="arabicPeriod"/>
            </a:pPr>
            <a:r>
              <a:rPr lang="hu-HU" sz="2700" dirty="0" smtClean="0"/>
              <a:t>Konzorciumi partnerektől érkező észrevételek</a:t>
            </a:r>
          </a:p>
          <a:p>
            <a:pPr marL="514350" indent="-514350" algn="just">
              <a:buAutoNum type="arabicPeriod"/>
            </a:pPr>
            <a:r>
              <a:rPr lang="hu-HU" sz="2700" dirty="0"/>
              <a:t>Bácsalmási Önkormányzati Közszolgáltatási Közhasznú Nonprofit </a:t>
            </a:r>
            <a:r>
              <a:rPr lang="hu-HU" sz="2700" dirty="0" err="1"/>
              <a:t>Kft</a:t>
            </a:r>
            <a:r>
              <a:rPr lang="hu-HU" sz="2700" dirty="0" err="1" smtClean="0"/>
              <a:t>.-tól</a:t>
            </a:r>
            <a:r>
              <a:rPr lang="hu-HU" sz="2700" dirty="0" smtClean="0"/>
              <a:t> érkező észrevételek</a:t>
            </a:r>
            <a:endParaRPr lang="hu-HU" sz="2700" dirty="0"/>
          </a:p>
          <a:p>
            <a:pPr marL="514350" indent="-514350" algn="just">
              <a:buAutoNum type="arabicPeriod"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39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5275263"/>
            <a:ext cx="195103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2597473" cy="9703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800" b="1" dirty="0" smtClean="0"/>
              <a:t>Összefoglalás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AutoNum type="arabicPeriod"/>
            </a:pPr>
            <a:r>
              <a:rPr lang="hu-HU" dirty="0" smtClean="0"/>
              <a:t>Legtöbb foglalkoztatott a szolgáltatási szektorban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Nyilvántartott álláskeresők, de szakemberhiány: betöltetlen álláshelyek 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Hiányoznak a szakmai/technikai/gyakorlati képességek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Csökken a munkaképes korú (15-74) népesség 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Munkaerő-szükséglet: kereskedelem, vendéglátás, építőipar, humán-egészségügy.</a:t>
            </a:r>
          </a:p>
          <a:p>
            <a:pPr marL="514350" indent="-514350" algn="just">
              <a:buAutoNum type="arabicPeriod"/>
            </a:pPr>
            <a:r>
              <a:rPr lang="hu-HU" dirty="0" smtClean="0"/>
              <a:t>Fejlesztési dokumentumok irányai (fenntarthatóság, agrár, élelmiszeripari terület, környezetvédelem, vízgazdálkodás, közlekedésfejlesztés,</a:t>
            </a:r>
          </a:p>
          <a:p>
            <a:pPr marL="0" indent="0" algn="just">
              <a:buNone/>
            </a:pPr>
            <a:r>
              <a:rPr lang="hu-HU" dirty="0"/>
              <a:t> </a:t>
            </a:r>
            <a:r>
              <a:rPr lang="hu-HU" dirty="0" smtClean="0"/>
              <a:t>      egészségipar).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514350" indent="-514350" algn="just"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7202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83003" y="332656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3600" b="1" dirty="0">
                <a:solidFill>
                  <a:schemeClr val="bg1"/>
                </a:solidFill>
              </a:rPr>
              <a:t>Köszönöm a figyelmet</a:t>
            </a:r>
            <a:r>
              <a:rPr lang="hu-HU" sz="3600" b="1" dirty="0" smtClean="0">
                <a:solidFill>
                  <a:schemeClr val="bg1"/>
                </a:solidFill>
              </a:rPr>
              <a:t>!</a:t>
            </a: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 smtClean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0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Bacs-Kiskun">
      <a:dk1>
        <a:srgbClr val="1D3666"/>
      </a:dk1>
      <a:lt1>
        <a:sysClr val="window" lastClr="FFFFFF"/>
      </a:lt1>
      <a:dk2>
        <a:srgbClr val="1F497D"/>
      </a:dk2>
      <a:lt2>
        <a:srgbClr val="EEECE1"/>
      </a:lt2>
      <a:accent1>
        <a:srgbClr val="1D3666"/>
      </a:accent1>
      <a:accent2>
        <a:srgbClr val="FAAF42"/>
      </a:accent2>
      <a:accent3>
        <a:srgbClr val="77787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önkormányzat_prezentacio_sablon háttér</Template>
  <TotalTime>1115</TotalTime>
  <Words>1393</Words>
  <Application>Microsoft Office PowerPoint</Application>
  <PresentationFormat>Diavetítés a képernyőre (4:3 oldalarány)</PresentationFormat>
  <Paragraphs>361</Paragraphs>
  <Slides>52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52</vt:i4>
      </vt:variant>
    </vt:vector>
  </HeadingPairs>
  <TitlesOfParts>
    <vt:vector size="53" baseType="lpstr">
      <vt:lpstr>Office-téma</vt:lpstr>
      <vt:lpstr>Együttműködés a helyben foglalkoztatásért Bács-Kiskun megyei foglalkoztatás- és gazdaságfejlesztési együttműködés</vt:lpstr>
      <vt:lpstr> Helyzetelemzés tartalma</vt:lpstr>
      <vt:lpstr>PowerPoint bemutató</vt:lpstr>
      <vt:lpstr>Területi lehatárolás</vt:lpstr>
      <vt:lpstr>Munkaerő-piaci kereslet-kínálat</vt:lpstr>
      <vt:lpstr>Bejelentett állások</vt:lpstr>
      <vt:lpstr>Foglalkoztatás - munkanélküliség</vt:lpstr>
      <vt:lpstr> SWOT – Erősség 1.</vt:lpstr>
      <vt:lpstr> SWOT – Erősség 2.</vt:lpstr>
      <vt:lpstr> SWOT – Gyengeség 1.</vt:lpstr>
      <vt:lpstr> SWOT – Gyengeség 2.</vt:lpstr>
      <vt:lpstr> SWOT – Gyengeség 3.</vt:lpstr>
      <vt:lpstr> SWOT – Gyengeség 4.</vt:lpstr>
      <vt:lpstr> SWOT – Gyengeség 5.</vt:lpstr>
      <vt:lpstr> SWOT – Gyengeség 6.</vt:lpstr>
      <vt:lpstr> SWOT – Gyengeség 7.</vt:lpstr>
      <vt:lpstr> SWOT – Lehetőség 1.</vt:lpstr>
      <vt:lpstr> SWOT – Lehetőség 2.</vt:lpstr>
      <vt:lpstr> SWOT – Veszély 1.</vt:lpstr>
      <vt:lpstr> SWOT – Veszély 2.</vt:lpstr>
      <vt:lpstr> Stratégia tartalma</vt:lpstr>
      <vt:lpstr>PowerPoint bemutató</vt:lpstr>
      <vt:lpstr> Szakmapolitikai kitekintés - EU</vt:lpstr>
      <vt:lpstr> Hazai munkaerő-piaci célok</vt:lpstr>
      <vt:lpstr>  Bács-Kiskun megyei illeszkedés</vt:lpstr>
      <vt:lpstr> Bács-Kiskun megyei illeszkedés 2. </vt:lpstr>
      <vt:lpstr> Foglalkoztatási szempontú jövőkép</vt:lpstr>
      <vt:lpstr> Alapelvek</vt:lpstr>
      <vt:lpstr> Célrendszer</vt:lpstr>
      <vt:lpstr>PowerPoint bemutató</vt:lpstr>
      <vt:lpstr> Célcsoport (2016. január-paktum terület)</vt:lpstr>
      <vt:lpstr>  Bács-Kiskun megye foglalkoztatási és gazdaságfejlesztési együttműködései</vt:lpstr>
      <vt:lpstr>  Helyi foglalkoztatási együttműködések </vt:lpstr>
      <vt:lpstr>PowerPoint bemutató</vt:lpstr>
      <vt:lpstr>PowerPoint bemutató</vt:lpstr>
      <vt:lpstr>  Bács-Kiskun megye foglalkoztatási és gazdaságfejlesztési akcióprogramjai</vt:lpstr>
      <vt:lpstr> 1. Vállalkozásösztönzési program</vt:lpstr>
      <vt:lpstr> Elemei</vt:lpstr>
      <vt:lpstr> 2. Helyi termék és szolgáltatás program </vt:lpstr>
      <vt:lpstr> Elemei</vt:lpstr>
      <vt:lpstr> 3. Szociális gazdaság program</vt:lpstr>
      <vt:lpstr> Elemei</vt:lpstr>
      <vt:lpstr> 4. Emberi erőforrás-fejlesztési program</vt:lpstr>
      <vt:lpstr> Elemei</vt:lpstr>
      <vt:lpstr>PowerPoint bemutató</vt:lpstr>
      <vt:lpstr> 5. Foglalkoztatásösztönzési program</vt:lpstr>
      <vt:lpstr> Elemei</vt:lpstr>
      <vt:lpstr> 6. Társadalmi-gazdasági együttműködések program</vt:lpstr>
      <vt:lpstr> Elemei</vt:lpstr>
      <vt:lpstr> Észrevételek</vt:lpstr>
      <vt:lpstr> Összefoglalás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Együttműködés a helyben foglalkoztatásért Bács-Kiskun megyei foglalkoztatás- és gazdaságfejlesztési együttműködés</dc:title>
  <dc:creator>user8</dc:creator>
  <cp:lastModifiedBy>user8</cp:lastModifiedBy>
  <cp:revision>198</cp:revision>
  <dcterms:created xsi:type="dcterms:W3CDTF">2016-09-08T06:37:44Z</dcterms:created>
  <dcterms:modified xsi:type="dcterms:W3CDTF">2016-09-27T13:55:26Z</dcterms:modified>
</cp:coreProperties>
</file>